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5"/>
  </p:notesMasterIdLst>
  <p:sldIdLst>
    <p:sldId id="3003" r:id="rId5"/>
    <p:sldId id="258" r:id="rId6"/>
    <p:sldId id="3026" r:id="rId7"/>
    <p:sldId id="945" r:id="rId8"/>
    <p:sldId id="3027" r:id="rId9"/>
    <p:sldId id="3028" r:id="rId10"/>
    <p:sldId id="3029" r:id="rId11"/>
    <p:sldId id="3030" r:id="rId12"/>
    <p:sldId id="3031" r:id="rId13"/>
    <p:sldId id="313" r:id="rId14"/>
  </p:sldIdLst>
  <p:sldSz cx="9906000" cy="6858000" type="A4"/>
  <p:notesSz cx="6858000" cy="9144000"/>
  <p:custDataLst>
    <p:tags r:id="rId1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C6945-5E42-4D6A-5BBB-759B15E0CC9A}" name="KYBURZ Léa" initials="KL" userId="S::Lea.KYBURZ@eurogroupconsulting.com::cf6e8ea3-190b-4def-8bb5-1917f4dacbcd" providerId="AD"/>
  <p188:author id="{6A3F9149-3126-9B3F-53B8-420EA1538C6A}" name="STEVENS Sieglin" initials="SS" userId="S::Sieglin.STEVENS@eurogroupconsulting.com::897cca69-6d52-4cdc-998f-3e2f85314f0c" providerId="AD"/>
  <p188:author id="{BBB91173-728B-D19E-6852-36C23906AAB3}" name="DE LATTRE Johanna" initials="JD" userId="S::Johanna.DELATTRE@eurogroupconsulting.com::27a244f7-6656-4741-b6c1-c52f2c901748" providerId="AD"/>
  <p188:author id="{82C5EF7F-DCE0-4D47-3FB4-41C5D353432E}" name="HASNIER Claire" initials="HC" userId="S::Claire.HASNIER@eurogroupconsulting.com::5e3a449d-156e-40ea-96e2-3d486ea4914e" providerId="AD"/>
  <p188:author id="{60FB5999-29A6-41E4-2B71-04EA572EC389}" name="HASNIER Claire" initials="HC" userId="S::claire.hasnier@eurogroupconsulting.com::5e3a449d-156e-40ea-96e2-3d486ea4914e" providerId="AD"/>
  <p188:author id="{03C057B9-986E-BB24-F0C0-0F8C12764BAC}" name="BOIFFIN Arthur" initials="BA" userId="S::Arthur.BOIFFIN@eurogroupconsulting.com::d41b73d9-3ff1-4f31-b3e8-c75d36ee3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AF3"/>
    <a:srgbClr val="4CC2F1"/>
    <a:srgbClr val="7AD2F5"/>
    <a:srgbClr val="00ADE9"/>
    <a:srgbClr val="00A9E0"/>
    <a:srgbClr val="11273B"/>
    <a:srgbClr val="176490"/>
    <a:srgbClr val="808084"/>
    <a:srgbClr val="57565A"/>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6884A-FC84-426F-BFA8-B034E25560BC}" v="136" dt="2025-09-24T12:39:07.861"/>
    <p1510:client id="{250DA6D5-EA33-F28D-79C5-6D5CCD946460}" v="1" dt="2025-09-24T12:25:28.397"/>
    <p1510:client id="{25F57797-A758-45FA-8C43-031B40744DED}" v="4" dt="2025-09-25T12:17:21.744"/>
    <p1510:client id="{D7E4C5AE-23AD-6AFE-C337-6C8239CC7F78}" v="1" dt="2025-09-24T12:29:48.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203" y="69"/>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9/25/2025</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dirty="0"/>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dirty="0"/>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dirty="0"/>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dirty="0"/>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dirty="0"/>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dirty="0"/>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dirty="0"/>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dirty="0"/>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dirty="0"/>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dirty="0"/>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dirty="0"/>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dirty="0"/>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dirty="0"/>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dirty="0"/>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dirty="0"/>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dirty="0"/>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dirty="0"/>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dirty="0"/>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dirty="0"/>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dirty="0"/>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dirty="0"/>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dirty="0"/>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dirty="0"/>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dirty="0"/>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err="1"/>
              <a:t>Quibus</a:t>
            </a:r>
            <a:r>
              <a:rPr lang="fr-FR"/>
              <a:t> </a:t>
            </a:r>
            <a:r>
              <a:rPr lang="fr-FR" err="1"/>
              <a:t>occurrere</a:t>
            </a:r>
            <a:r>
              <a:rPr lang="fr-FR"/>
              <a:t> bene </a:t>
            </a:r>
            <a:r>
              <a:rPr lang="fr-FR" err="1"/>
              <a:t>pertinax</a:t>
            </a:r>
            <a:r>
              <a:rPr lang="fr-FR"/>
              <a:t> miles </a:t>
            </a:r>
            <a:r>
              <a:rPr lang="fr-FR" err="1"/>
              <a:t>explicatis</a:t>
            </a:r>
            <a:r>
              <a:rPr lang="fr-FR"/>
              <a:t> </a:t>
            </a:r>
            <a:r>
              <a:rPr lang="fr-FR" err="1"/>
              <a:t>ordinibus</a:t>
            </a:r>
            <a:r>
              <a:rPr lang="fr-FR"/>
              <a:t> </a:t>
            </a:r>
            <a:r>
              <a:rPr lang="fr-FR" err="1"/>
              <a:t>parans</a:t>
            </a:r>
            <a:endParaRPr lang="fr-FR"/>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1A89E9-8919-4F74-8116-070FE49C2153}"/>
              </a:ext>
            </a:extLst>
          </p:cNvPr>
          <p:cNvGraphicFramePr>
            <a:graphicFrameLocks noChangeAspect="1"/>
          </p:cNvGraphicFramePr>
          <p:nvPr userDrawn="1">
            <p:custDataLst>
              <p:tags r:id="rId46"/>
            </p:custDataLst>
            <p:extLst>
              <p:ext uri="{D42A27DB-BD31-4B8C-83A1-F6EECF244321}">
                <p14:modId xmlns:p14="http://schemas.microsoft.com/office/powerpoint/2010/main" val="332521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7" imgW="473" imgH="473" progId="TCLayout.ActiveDocument.1">
                  <p:embed/>
                </p:oleObj>
              </mc:Choice>
              <mc:Fallback>
                <p:oleObj name="Diapositive think-cell" r:id="rId47" imgW="473" imgH="473" progId="TCLayout.ActiveDocument.1">
                  <p:embed/>
                  <p:pic>
                    <p:nvPicPr>
                      <p:cNvPr id="6" name="Objet 5" hidden="1">
                        <a:extLst>
                          <a:ext uri="{FF2B5EF4-FFF2-40B4-BE49-F238E27FC236}">
                            <a16:creationId xmlns:a16="http://schemas.microsoft.com/office/drawing/2014/main" id="{2A1A89E9-8919-4F74-8116-070FE49C2153}"/>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1770077" y="6347414"/>
            <a:ext cx="6792244"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Jury Janvier 2026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9"/>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linkedin.com/company/eurogroup-consulting-france" TargetMode="External"/><Relationship Id="rId3" Type="http://schemas.openxmlformats.org/officeDocument/2006/relationships/notesSlide" Target="../notesSlides/notesSlide10.xml"/><Relationship Id="rId7" Type="http://schemas.openxmlformats.org/officeDocument/2006/relationships/hyperlink" Target="https://twitter.com/EurogroupFR" TargetMode="External"/><Relationship Id="rId12" Type="http://schemas.openxmlformats.org/officeDocument/2006/relationships/image" Target="../media/image29.svg"/><Relationship Id="rId17" Type="http://schemas.openxmlformats.org/officeDocument/2006/relationships/hyperlink" Target="mailto:fondation.equipe@eurogroupconsulting.com" TargetMode="External"/><Relationship Id="rId2" Type="http://schemas.openxmlformats.org/officeDocument/2006/relationships/slideLayout" Target="../slideLayouts/slideLayout1.xml"/><Relationship Id="rId16" Type="http://schemas.openxmlformats.org/officeDocument/2006/relationships/hyperlink" Target="mailto:lsa.quinet@eurogroupconsulting.com" TargetMode="External"/><Relationship Id="rId1" Type="http://schemas.openxmlformats.org/officeDocument/2006/relationships/tags" Target="../tags/tag4.xml"/><Relationship Id="rId6" Type="http://schemas.openxmlformats.org/officeDocument/2006/relationships/hyperlink" Target="https://fr.linkedin.com/company/eurogroup-consulting-france" TargetMode="External"/><Relationship Id="rId11" Type="http://schemas.openxmlformats.org/officeDocument/2006/relationships/image" Target="../media/image28.png"/><Relationship Id="rId5" Type="http://schemas.openxmlformats.org/officeDocument/2006/relationships/image" Target="../media/image1.emf"/><Relationship Id="rId15" Type="http://schemas.openxmlformats.org/officeDocument/2006/relationships/image" Target="../media/image2.png"/><Relationship Id="rId10" Type="http://schemas.openxmlformats.org/officeDocument/2006/relationships/hyperlink" Target="https://www.eurogroupconsulting.com/" TargetMode="External"/><Relationship Id="rId4" Type="http://schemas.openxmlformats.org/officeDocument/2006/relationships/oleObject" Target="../embeddings/oleObject3.bin"/><Relationship Id="rId9" Type="http://schemas.openxmlformats.org/officeDocument/2006/relationships/image" Target="../media/image27.svg"/><Relationship Id="rId14" Type="http://schemas.openxmlformats.org/officeDocument/2006/relationships/hyperlink" Target="https://www.youtube.com/user/EUROGROUPCONSUL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4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536913" cy="400110"/>
          </a:xfrm>
          <a:prstGeom prst="rect">
            <a:avLst/>
          </a:prstGeom>
          <a:noFill/>
        </p:spPr>
        <p:txBody>
          <a:bodyPr wrap="none" rtlCol="0">
            <a:spAutoFit/>
          </a:bodyPr>
          <a:lstStyle/>
          <a:p>
            <a:r>
              <a:rPr lang="fr-FR" sz="2000" dirty="0">
                <a:latin typeface="Segoe UI Light" panose="020B0502040204020203" pitchFamily="34" charset="0"/>
              </a:rPr>
              <a:t>Eurogroup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1021694"/>
            <a:ext cx="4194161" cy="338554"/>
          </a:xfrm>
          <a:prstGeom prst="rect">
            <a:avLst/>
          </a:prstGeom>
          <a:noFill/>
        </p:spPr>
        <p:txBody>
          <a:bodyPr wrap="none" rtlCol="0">
            <a:spAutoFit/>
          </a:bodyPr>
          <a:lstStyle/>
          <a:p>
            <a:r>
              <a:rPr lang="fr-FR" sz="1600" b="1" dirty="0">
                <a:solidFill>
                  <a:schemeClr val="tx2"/>
                </a:solidFill>
                <a:latin typeface="Segoe UI Light" panose="020B0502040204020203" pitchFamily="34" charset="0"/>
              </a:rPr>
              <a:t>Dossier de candidature 45</a:t>
            </a:r>
            <a:r>
              <a:rPr lang="fr-FR" sz="1600" b="1" baseline="30000" dirty="0">
                <a:solidFill>
                  <a:schemeClr val="tx2"/>
                </a:solidFill>
                <a:latin typeface="Segoe UI Light" panose="020B0502040204020203" pitchFamily="34" charset="0"/>
              </a:rPr>
              <a:t>e</a:t>
            </a:r>
            <a:r>
              <a:rPr lang="fr-FR" sz="1600" b="1" dirty="0">
                <a:solidFill>
                  <a:schemeClr val="tx2"/>
                </a:solidFill>
                <a:latin typeface="Segoe UI Light" panose="020B0502040204020203" pitchFamily="34" charset="0"/>
              </a:rPr>
              <a:t> Jury - janvier 2026</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1C4DA96-7794-4A9A-9B44-AEB17ADFA846}"/>
              </a:ext>
            </a:extLst>
          </p:cNvPr>
          <p:cNvGraphicFramePr>
            <a:graphicFrameLocks noChangeAspect="1"/>
          </p:cNvGraphicFramePr>
          <p:nvPr>
            <p:custDataLst>
              <p:tags r:id="rId1"/>
            </p:custDataLst>
            <p:extLst>
              <p:ext uri="{D42A27DB-BD31-4B8C-83A1-F6EECF244321}">
                <p14:modId xmlns:p14="http://schemas.microsoft.com/office/powerpoint/2010/main" val="605849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5" name="Objet 4" hidden="1">
                        <a:extLst>
                          <a:ext uri="{FF2B5EF4-FFF2-40B4-BE49-F238E27FC236}">
                            <a16:creationId xmlns:a16="http://schemas.microsoft.com/office/drawing/2014/main" id="{91C4DA96-7794-4A9A-9B44-AEB17ADFA8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vert="horz">
            <a:normAutofit/>
          </a:bodyPr>
          <a:lstStyle/>
          <a:p>
            <a:r>
              <a:rPr lang="fr-FR" sz="2280" dirty="0"/>
              <a:t>Contacts</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295152" y="4891180"/>
            <a:ext cx="3297376" cy="940770"/>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a:solidFill>
                  <a:schemeClr val="tx1"/>
                </a:solidFill>
                <a:latin typeface="Segoe UI Light" panose="020B0502040204020203" pitchFamily="34" charset="0"/>
                <a:cs typeface="Segoe UI Light" panose="020B0502040204020203" pitchFamily="34" charset="0"/>
              </a:rPr>
              <a:t>Eurogroup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Workstation </a:t>
            </a:r>
          </a:p>
          <a:p>
            <a:r>
              <a:rPr lang="fr-FR" sz="1300" dirty="0">
                <a:solidFill>
                  <a:schemeClr val="tx1"/>
                </a:solidFill>
                <a:latin typeface="Segoe UI Light" panose="020B0502040204020203" pitchFamily="34" charset="0"/>
                <a:cs typeface="Segoe UI Light" panose="020B0502040204020203" pitchFamily="34" charset="0"/>
              </a:rPr>
              <a:t>25 Quai du Président Paul Doumer</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92400 Courbevoie</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6"/>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7"/>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10"/>
              <a:extLst>
                <a:ext uri="{FF2B5EF4-FFF2-40B4-BE49-F238E27FC236}">
                  <a16:creationId xmlns:a16="http://schemas.microsoft.com/office/drawing/2014/main" id="{2261DFEE-B28A-044B-AAFE-1D7A82BB3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430" y="4667564"/>
              <a:ext cx="154866" cy="154866"/>
            </a:xfrm>
            <a:prstGeom prst="rect">
              <a:avLst/>
            </a:prstGeom>
          </p:spPr>
        </p:pic>
      </p:grpSp>
      <p:sp>
        <p:nvSpPr>
          <p:cNvPr id="61" name="Espace réservé du texte 11">
            <a:hlinkClick r:id="rId13"/>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/eurogroup-consulting-france</a:t>
            </a:r>
          </a:p>
        </p:txBody>
      </p:sp>
      <p:sp>
        <p:nvSpPr>
          <p:cNvPr id="63" name="Espace réservé du texte 11">
            <a:hlinkClick r:id="rId10"/>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eurogroupconsulting.com</a:t>
            </a:r>
          </a:p>
        </p:txBody>
      </p:sp>
      <p:sp>
        <p:nvSpPr>
          <p:cNvPr id="65" name="Espace réservé du texte 11">
            <a:hlinkClick r:id="rId7"/>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/EurogroupFR</a:t>
            </a:r>
          </a:p>
        </p:txBody>
      </p:sp>
      <p:sp>
        <p:nvSpPr>
          <p:cNvPr id="66" name="Espace réservé du texte 11">
            <a:hlinkClick r:id="rId14"/>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/eurogroupconsulting</a:t>
            </a: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5"/>
          <a:stretch>
            <a:fillRect/>
          </a:stretch>
        </p:blipFill>
        <p:spPr>
          <a:xfrm>
            <a:off x="1586626" y="2055993"/>
            <a:ext cx="3132348" cy="1970769"/>
          </a:xfrm>
          <a:prstGeom prst="rect">
            <a:avLst/>
          </a:prstGeom>
        </p:spPr>
      </p:pic>
      <p:grpSp>
        <p:nvGrpSpPr>
          <p:cNvPr id="6" name="Groupe 2">
            <a:extLst>
              <a:ext uri="{FF2B5EF4-FFF2-40B4-BE49-F238E27FC236}">
                <a16:creationId xmlns:a16="http://schemas.microsoft.com/office/drawing/2014/main" id="{72225394-AC3A-F136-06D7-2DA5DA1DD0B9}"/>
              </a:ext>
            </a:extLst>
          </p:cNvPr>
          <p:cNvGrpSpPr/>
          <p:nvPr/>
        </p:nvGrpSpPr>
        <p:grpSpPr>
          <a:xfrm>
            <a:off x="6295152" y="2330073"/>
            <a:ext cx="2901332" cy="972000"/>
            <a:chOff x="6372148" y="2479721"/>
            <a:chExt cx="2901332" cy="1135048"/>
          </a:xfrm>
        </p:grpSpPr>
        <p:sp>
          <p:nvSpPr>
            <p:cNvPr id="7" name="Espace réservé du texte 10">
              <a:extLst>
                <a:ext uri="{FF2B5EF4-FFF2-40B4-BE49-F238E27FC236}">
                  <a16:creationId xmlns:a16="http://schemas.microsoft.com/office/drawing/2014/main" id="{589A7858-CED4-DF41-9B8F-4DBF17F04526}"/>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a:cs typeface="Segoe UI Light"/>
                </a:rPr>
                <a:t>DOMINE Lise </a:t>
              </a:r>
            </a:p>
          </p:txBody>
        </p:sp>
        <p:sp>
          <p:nvSpPr>
            <p:cNvPr id="8" name="Espace réservé du texte 12">
              <a:extLst>
                <a:ext uri="{FF2B5EF4-FFF2-40B4-BE49-F238E27FC236}">
                  <a16:creationId xmlns:a16="http://schemas.microsoft.com/office/drawing/2014/main" id="{5208E8FA-D686-5DF8-E15A-B4D7AB6C44CA}"/>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Senior</a:t>
              </a:r>
            </a:p>
          </p:txBody>
        </p:sp>
        <p:sp>
          <p:nvSpPr>
            <p:cNvPr id="9" name="Espace réservé du texte 11">
              <a:extLst>
                <a:ext uri="{FF2B5EF4-FFF2-40B4-BE49-F238E27FC236}">
                  <a16:creationId xmlns:a16="http://schemas.microsoft.com/office/drawing/2014/main" id="{3A79DAFF-2451-1EE5-0261-99FE334DA8CB}"/>
                </a:ext>
              </a:extLst>
            </p:cNvPr>
            <p:cNvSpPr txBox="1">
              <a:spLocks/>
            </p:cNvSpPr>
            <p:nvPr/>
          </p:nvSpPr>
          <p:spPr>
            <a:xfrm>
              <a:off x="6372148" y="2938275"/>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u="sng"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L</a:t>
              </a:r>
              <a:r>
                <a:rPr lang="fr-FR" u="sng" dirty="0">
                  <a:solidFill>
                    <a:schemeClr val="accent3"/>
                  </a:solidFill>
                  <a:latin typeface="Segoe UI Light" panose="020B0502040204020203" pitchFamily="34" charset="0"/>
                </a:rPr>
                <a:t>ise.domine</a:t>
              </a:r>
              <a:r>
                <a:rPr lang="fr-FR"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@eurogroupconsulting.com</a:t>
              </a:r>
              <a:r>
                <a:rPr lang="fr-FR" dirty="0">
                  <a:solidFill>
                    <a:schemeClr val="accent3"/>
                  </a:solidFill>
                  <a:latin typeface="Segoe UI Light" panose="020B0502040204020203" pitchFamily="34" charset="0"/>
                </a:rPr>
                <a:t>   </a:t>
              </a:r>
            </a:p>
            <a:p>
              <a:endParaRPr lang="fr-FR" dirty="0">
                <a:solidFill>
                  <a:schemeClr val="accent3"/>
                </a:solidFill>
                <a:highlight>
                  <a:srgbClr val="FFFF00"/>
                </a:highlight>
                <a:latin typeface="Segoe UI Light" panose="020B0502040204020203" pitchFamily="34" charset="0"/>
              </a:endParaRPr>
            </a:p>
          </p:txBody>
        </p:sp>
        <p:sp>
          <p:nvSpPr>
            <p:cNvPr id="10" name="Espace réservé du texte 15">
              <a:extLst>
                <a:ext uri="{FF2B5EF4-FFF2-40B4-BE49-F238E27FC236}">
                  <a16:creationId xmlns:a16="http://schemas.microsoft.com/office/drawing/2014/main" id="{12E5EAB2-7426-46A9-BA76-6894083C94B2}"/>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+33(0)6 84 56 19 10</a:t>
              </a:r>
            </a:p>
          </p:txBody>
        </p:sp>
      </p:grpSp>
      <p:grpSp>
        <p:nvGrpSpPr>
          <p:cNvPr id="11" name="Groupe 2">
            <a:extLst>
              <a:ext uri="{FF2B5EF4-FFF2-40B4-BE49-F238E27FC236}">
                <a16:creationId xmlns:a16="http://schemas.microsoft.com/office/drawing/2014/main" id="{62A6868F-C185-FB56-AC82-B9BD8E9B1171}"/>
              </a:ext>
            </a:extLst>
          </p:cNvPr>
          <p:cNvGrpSpPr/>
          <p:nvPr/>
        </p:nvGrpSpPr>
        <p:grpSpPr>
          <a:xfrm>
            <a:off x="6295152" y="1642692"/>
            <a:ext cx="2901332" cy="517781"/>
            <a:chOff x="6372148" y="2479721"/>
            <a:chExt cx="2901332" cy="517781"/>
          </a:xfrm>
        </p:grpSpPr>
        <p:sp>
          <p:nvSpPr>
            <p:cNvPr id="12" name="Espace réservé du texte 10">
              <a:extLst>
                <a:ext uri="{FF2B5EF4-FFF2-40B4-BE49-F238E27FC236}">
                  <a16:creationId xmlns:a16="http://schemas.microsoft.com/office/drawing/2014/main" id="{59F147E3-FD92-3C1F-149A-62518FE7F962}"/>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a:cs typeface="Segoe UI Light"/>
                </a:rPr>
                <a:t>Équipe FONDATION</a:t>
              </a:r>
            </a:p>
          </p:txBody>
        </p:sp>
        <p:sp>
          <p:nvSpPr>
            <p:cNvPr id="14" name="Espace réservé du texte 11">
              <a:extLst>
                <a:ext uri="{FF2B5EF4-FFF2-40B4-BE49-F238E27FC236}">
                  <a16:creationId xmlns:a16="http://schemas.microsoft.com/office/drawing/2014/main" id="{C465D48B-5B4E-8C5F-ABEB-F3E7BCF78311}"/>
                </a:ext>
              </a:extLst>
            </p:cNvPr>
            <p:cNvSpPr txBox="1">
              <a:spLocks/>
            </p:cNvSpPr>
            <p:nvPr/>
          </p:nvSpPr>
          <p:spPr>
            <a:xfrm>
              <a:off x="6372148" y="2759051"/>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3"/>
                  </a:solidFill>
                  <a:latin typeface="Segoe UI Light" panose="020B0502040204020203" pitchFamily="34" charset="0"/>
                  <a:hlinkClick r:id="rId17">
                    <a:extLst>
                      <a:ext uri="{A12FA001-AC4F-418D-AE19-62706E023703}">
                        <ahyp:hlinkClr xmlns:ahyp="http://schemas.microsoft.com/office/drawing/2018/hyperlinkcolor" val="tx"/>
                      </a:ext>
                    </a:extLst>
                  </a:hlinkClick>
                </a:rPr>
                <a:t>fondation.equipe@eurogroupconsulting.com</a:t>
              </a:r>
              <a:r>
                <a:rPr lang="fr-FR" dirty="0">
                  <a:solidFill>
                    <a:schemeClr val="accent3"/>
                  </a:solidFill>
                  <a:latin typeface="Segoe UI Light" panose="020B0502040204020203" pitchFamily="34" charset="0"/>
                </a:rPr>
                <a:t> </a:t>
              </a:r>
            </a:p>
          </p:txBody>
        </p:sp>
      </p:grpSp>
      <p:grpSp>
        <p:nvGrpSpPr>
          <p:cNvPr id="3" name="Groupe 2">
            <a:extLst>
              <a:ext uri="{FF2B5EF4-FFF2-40B4-BE49-F238E27FC236}">
                <a16:creationId xmlns:a16="http://schemas.microsoft.com/office/drawing/2014/main" id="{B490F7CB-F437-8EA4-0AB4-2D0FF6F67072}"/>
              </a:ext>
            </a:extLst>
          </p:cNvPr>
          <p:cNvGrpSpPr/>
          <p:nvPr/>
        </p:nvGrpSpPr>
        <p:grpSpPr>
          <a:xfrm>
            <a:off x="6295152" y="3471674"/>
            <a:ext cx="2901332" cy="972000"/>
            <a:chOff x="6372148" y="2479721"/>
            <a:chExt cx="2901332" cy="1135048"/>
          </a:xfrm>
        </p:grpSpPr>
        <p:sp>
          <p:nvSpPr>
            <p:cNvPr id="13" name="Espace réservé du texte 10">
              <a:extLst>
                <a:ext uri="{FF2B5EF4-FFF2-40B4-BE49-F238E27FC236}">
                  <a16:creationId xmlns:a16="http://schemas.microsoft.com/office/drawing/2014/main" id="{E3B66C03-3DB9-E5B2-80C8-677546F2DDF9}"/>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a:cs typeface="Segoe UI Light"/>
                </a:rPr>
                <a:t>DE LATTRE Johanna</a:t>
              </a:r>
            </a:p>
          </p:txBody>
        </p:sp>
        <p:sp>
          <p:nvSpPr>
            <p:cNvPr id="15" name="Espace réservé du texte 12">
              <a:extLst>
                <a:ext uri="{FF2B5EF4-FFF2-40B4-BE49-F238E27FC236}">
                  <a16:creationId xmlns:a16="http://schemas.microsoft.com/office/drawing/2014/main" id="{5C81BF2D-EF37-5B43-4F31-CE3FACA68A67}"/>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Senior</a:t>
              </a:r>
            </a:p>
          </p:txBody>
        </p:sp>
        <p:sp>
          <p:nvSpPr>
            <p:cNvPr id="16" name="Espace réservé du texte 11">
              <a:extLst>
                <a:ext uri="{FF2B5EF4-FFF2-40B4-BE49-F238E27FC236}">
                  <a16:creationId xmlns:a16="http://schemas.microsoft.com/office/drawing/2014/main" id="{B2642EFB-AD70-E4DE-A374-4EFA16257B1E}"/>
                </a:ext>
              </a:extLst>
            </p:cNvPr>
            <p:cNvSpPr txBox="1">
              <a:spLocks/>
            </p:cNvSpPr>
            <p:nvPr/>
          </p:nvSpPr>
          <p:spPr>
            <a:xfrm>
              <a:off x="6372148" y="2938275"/>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u="sng"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Johanna.delattre</a:t>
              </a:r>
              <a:r>
                <a:rPr lang="fr-FR"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@eurogroupconsulting.com</a:t>
              </a:r>
              <a:r>
                <a:rPr lang="fr-FR" dirty="0">
                  <a:solidFill>
                    <a:schemeClr val="accent3"/>
                  </a:solidFill>
                  <a:latin typeface="Segoe UI Light" panose="020B0502040204020203" pitchFamily="34" charset="0"/>
                </a:rPr>
                <a:t>   </a:t>
              </a:r>
            </a:p>
            <a:p>
              <a:endParaRPr lang="fr-FR" dirty="0">
                <a:solidFill>
                  <a:schemeClr val="accent3"/>
                </a:solidFill>
                <a:highlight>
                  <a:srgbClr val="FFFF00"/>
                </a:highlight>
                <a:latin typeface="Segoe UI Light" panose="020B0502040204020203" pitchFamily="34" charset="0"/>
              </a:endParaRPr>
            </a:p>
          </p:txBody>
        </p:sp>
        <p:sp>
          <p:nvSpPr>
            <p:cNvPr id="17" name="Espace réservé du texte 15">
              <a:extLst>
                <a:ext uri="{FF2B5EF4-FFF2-40B4-BE49-F238E27FC236}">
                  <a16:creationId xmlns:a16="http://schemas.microsoft.com/office/drawing/2014/main" id="{4D0D3605-C7AE-2E71-59AB-0FF9201BA334}"/>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+33(0)7 88 83 29 96</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a:xfrm>
            <a:off x="736346" y="337263"/>
            <a:ext cx="8420100" cy="340724"/>
          </a:xfrm>
        </p:spPr>
        <p:txBody>
          <a:bodyPr>
            <a:normAutofit fontScale="90000"/>
          </a:bodyPr>
          <a:lstStyle/>
          <a:p>
            <a:br>
              <a:rPr lang="fr-FR" dirty="0"/>
            </a:br>
            <a:r>
              <a:rPr lang="fr-FR" sz="2200" dirty="0"/>
              <a:t>La Fondation Eurogroup, une réaffirmation de l'engagement sociétal d'Eurogroup Consulting</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6"/>
            <a:ext cx="8033078" cy="4833169"/>
          </a:xfrm>
        </p:spPr>
        <p:txBody>
          <a:bodyPr vert="horz" lIns="0" tIns="0" rIns="0" bIns="0" rtlCol="0" anchor="t">
            <a:noAutofit/>
          </a:bodyPr>
          <a:lstStyle/>
          <a:p>
            <a:pPr marL="0" lvl="1" indent="0" algn="just">
              <a:lnSpc>
                <a:spcPct val="150000"/>
              </a:lnSpc>
              <a:spcBef>
                <a:spcPts val="1800"/>
              </a:spcBef>
              <a:buNone/>
              <a:defRPr/>
            </a:pPr>
            <a:r>
              <a:rPr lang="fr-FR" sz="1400" b="1" spc="-11" dirty="0">
                <a:solidFill>
                  <a:schemeClr val="accent2"/>
                </a:solidFill>
              </a:rPr>
              <a:t>La Fondation Eurogroup est le fruit de la longue histoire d’engagement sociétal du cabinet. </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Eurogroup Autrement</a:t>
            </a:r>
            <a:r>
              <a:rPr lang="fr-FR" dirty="0">
                <a:solidFill>
                  <a:schemeClr val="accent2"/>
                </a:solidFill>
                <a:ea typeface="Segoe UI" panose="020B0502040204020203" pitchFamily="34" charset="0"/>
              </a:rPr>
              <a:t>.</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Cela fait donc maintenant </a:t>
            </a:r>
            <a:r>
              <a:rPr lang="fr-FR" b="1" dirty="0">
                <a:solidFill>
                  <a:schemeClr val="accent2"/>
                </a:solidFill>
                <a:ea typeface="Segoe UI" panose="020B0502040204020203" pitchFamily="34" charset="0"/>
              </a:rPr>
              <a:t>plus de 20 ans et 50 missions </a:t>
            </a:r>
            <a:r>
              <a:rPr lang="fr-FR" dirty="0">
                <a:solidFill>
                  <a:schemeClr val="tx1"/>
                </a:solidFill>
                <a:ea typeface="Segoe UI" panose="020B0502040204020203" pitchFamily="34" charset="0"/>
              </a:rPr>
              <a:t>que des consultants d’Eurogroup Consulting accompagnent des associations, maillons essentiels pour répondre aux enjeux de notre société.</a:t>
            </a:r>
          </a:p>
          <a:p>
            <a:pPr marL="0" lvl="1" indent="0" algn="just">
              <a:lnSpc>
                <a:spcPct val="150000"/>
              </a:lnSpc>
              <a:spcBef>
                <a:spcPts val="1800"/>
              </a:spcBef>
              <a:buNone/>
              <a:tabLst>
                <a:tab pos="457200" algn="l"/>
              </a:tabLst>
              <a:defRPr/>
            </a:pPr>
            <a:r>
              <a:rPr lang="fr-FR" sz="1400" b="1" spc="-11" dirty="0">
                <a:solidFill>
                  <a:schemeClr val="accent2"/>
                </a:solidFill>
              </a:rPr>
              <a:t>La Fondation Eurogroup, créée en juillet 2017, s’inscrit dans la continuité de cette volonté d’exercer notre métier de conseil autrement.</a:t>
            </a:r>
          </a:p>
          <a:p>
            <a:pPr marL="0" lvl="1" indent="0" algn="just">
              <a:lnSpc>
                <a:spcPct val="150000"/>
              </a:lnSpc>
              <a:spcBef>
                <a:spcPts val="600"/>
              </a:spcBef>
              <a:buNone/>
              <a:tabLst>
                <a:tab pos="457200" algn="l"/>
              </a:tabLst>
              <a:defRPr/>
            </a:pPr>
            <a:r>
              <a:rPr lang="fr-FR" sz="1200" dirty="0">
                <a:latin typeface="Segoe UI Light"/>
                <a:ea typeface="Segoe UI" panose="020B0502040204020203" pitchFamily="34" charset="0"/>
                <a:cs typeface="Segoe UI Light"/>
              </a:rPr>
              <a:t>Elle regroupe </a:t>
            </a:r>
            <a:r>
              <a:rPr lang="fr-FR" sz="1200" b="1" spc="-11" dirty="0">
                <a:solidFill>
                  <a:schemeClr val="accent2"/>
                </a:solidFill>
                <a:latin typeface="Segoe UI Light"/>
                <a:cs typeface="Segoe UI Light"/>
              </a:rPr>
              <a:t>l’ensemble des initiatives citoyennes de notre cabinet de conseil </a:t>
            </a:r>
            <a:r>
              <a:rPr lang="fr-FR" sz="1200" dirty="0">
                <a:latin typeface="Segoe UI Light"/>
                <a:ea typeface="Segoe UI" panose="020B0502040204020203" pitchFamily="34" charset="0"/>
                <a:cs typeface="Segoe UI Light"/>
              </a:rPr>
              <a:t>avec un champ d’action résolument ouvert :</a:t>
            </a:r>
            <a:r>
              <a:rPr lang="fr-FR" sz="1400" dirty="0">
                <a:latin typeface="Segoe UI Light"/>
                <a:ea typeface="Segoe UI" panose="020B0502040204020203" pitchFamily="34" charset="0"/>
                <a:cs typeface="Segoe UI Light"/>
              </a:rPr>
              <a:t> </a:t>
            </a:r>
            <a:endParaRPr lang="fr-FR" sz="1400" dirty="0">
              <a:ea typeface="Segoe UI" panose="020B0502040204020203" pitchFamily="34" charset="0"/>
            </a:endParaRPr>
          </a:p>
        </p:txBody>
      </p:sp>
      <p:grpSp>
        <p:nvGrpSpPr>
          <p:cNvPr id="12" name="Groupe 11">
            <a:extLst>
              <a:ext uri="{FF2B5EF4-FFF2-40B4-BE49-F238E27FC236}">
                <a16:creationId xmlns:a16="http://schemas.microsoft.com/office/drawing/2014/main" id="{D1B55E28-7CA4-719D-BDB9-10AF797A22FA}"/>
              </a:ext>
            </a:extLst>
          </p:cNvPr>
          <p:cNvGrpSpPr/>
          <p:nvPr/>
        </p:nvGrpSpPr>
        <p:grpSpPr>
          <a:xfrm>
            <a:off x="776643" y="5145718"/>
            <a:ext cx="1584000" cy="794871"/>
            <a:chOff x="776643" y="5145718"/>
            <a:chExt cx="1584000" cy="794871"/>
          </a:xfrm>
        </p:grpSpPr>
        <p:sp>
          <p:nvSpPr>
            <p:cNvPr id="6" name="Freeform 82">
              <a:extLst>
                <a:ext uri="{FF2B5EF4-FFF2-40B4-BE49-F238E27FC236}">
                  <a16:creationId xmlns:a16="http://schemas.microsoft.com/office/drawing/2014/main" id="{8806C31F-66E9-2C30-14E0-408EAB9E40BE}"/>
                </a:ext>
              </a:extLst>
            </p:cNvPr>
            <p:cNvSpPr>
              <a:spLocks noEditPoints="1"/>
            </p:cNvSpPr>
            <p:nvPr/>
          </p:nvSpPr>
          <p:spPr bwMode="auto">
            <a:xfrm>
              <a:off x="1315230" y="5145718"/>
              <a:ext cx="506826" cy="428591"/>
            </a:xfrm>
            <a:custGeom>
              <a:avLst/>
              <a:gdLst>
                <a:gd name="T0" fmla="*/ 661 w 689"/>
                <a:gd name="T1" fmla="*/ 516 h 582"/>
                <a:gd name="T2" fmla="*/ 654 w 689"/>
                <a:gd name="T3" fmla="*/ 488 h 582"/>
                <a:gd name="T4" fmla="*/ 609 w 689"/>
                <a:gd name="T5" fmla="*/ 183 h 582"/>
                <a:gd name="T6" fmla="*/ 660 w 689"/>
                <a:gd name="T7" fmla="*/ 176 h 582"/>
                <a:gd name="T8" fmla="*/ 656 w 689"/>
                <a:gd name="T9" fmla="*/ 142 h 582"/>
                <a:gd name="T10" fmla="*/ 339 w 689"/>
                <a:gd name="T11" fmla="*/ 1 h 582"/>
                <a:gd name="T12" fmla="*/ 26 w 689"/>
                <a:gd name="T13" fmla="*/ 149 h 582"/>
                <a:gd name="T14" fmla="*/ 33 w 689"/>
                <a:gd name="T15" fmla="*/ 183 h 582"/>
                <a:gd name="T16" fmla="*/ 80 w 689"/>
                <a:gd name="T17" fmla="*/ 488 h 582"/>
                <a:gd name="T18" fmla="*/ 25 w 689"/>
                <a:gd name="T19" fmla="*/ 495 h 582"/>
                <a:gd name="T20" fmla="*/ 7 w 689"/>
                <a:gd name="T21" fmla="*/ 516 h 582"/>
                <a:gd name="T22" fmla="*/ 0 w 689"/>
                <a:gd name="T23" fmla="*/ 575 h 582"/>
                <a:gd name="T24" fmla="*/ 682 w 689"/>
                <a:gd name="T25" fmla="*/ 582 h 582"/>
                <a:gd name="T26" fmla="*/ 689 w 689"/>
                <a:gd name="T27" fmla="*/ 523 h 582"/>
                <a:gd name="T28" fmla="*/ 595 w 689"/>
                <a:gd name="T29" fmla="*/ 488 h 582"/>
                <a:gd name="T30" fmla="*/ 526 w 689"/>
                <a:gd name="T31" fmla="*/ 183 h 582"/>
                <a:gd name="T32" fmla="*/ 595 w 689"/>
                <a:gd name="T33" fmla="*/ 488 h 582"/>
                <a:gd name="T34" fmla="*/ 392 w 689"/>
                <a:gd name="T35" fmla="*/ 183 h 582"/>
                <a:gd name="T36" fmla="*/ 512 w 689"/>
                <a:gd name="T37" fmla="*/ 488 h 582"/>
                <a:gd name="T38" fmla="*/ 308 w 689"/>
                <a:gd name="T39" fmla="*/ 488 h 582"/>
                <a:gd name="T40" fmla="*/ 378 w 689"/>
                <a:gd name="T41" fmla="*/ 183 h 582"/>
                <a:gd name="T42" fmla="*/ 308 w 689"/>
                <a:gd name="T43" fmla="*/ 488 h 582"/>
                <a:gd name="T44" fmla="*/ 178 w 689"/>
                <a:gd name="T45" fmla="*/ 183 h 582"/>
                <a:gd name="T46" fmla="*/ 294 w 689"/>
                <a:gd name="T47" fmla="*/ 488 h 582"/>
                <a:gd name="T48" fmla="*/ 40 w 689"/>
                <a:gd name="T49" fmla="*/ 153 h 582"/>
                <a:gd name="T50" fmla="*/ 646 w 689"/>
                <a:gd name="T51" fmla="*/ 153 h 582"/>
                <a:gd name="T52" fmla="*/ 40 w 689"/>
                <a:gd name="T53" fmla="*/ 169 h 582"/>
                <a:gd name="T54" fmla="*/ 94 w 689"/>
                <a:gd name="T55" fmla="*/ 183 h 582"/>
                <a:gd name="T56" fmla="*/ 164 w 689"/>
                <a:gd name="T57" fmla="*/ 488 h 582"/>
                <a:gd name="T58" fmla="*/ 94 w 689"/>
                <a:gd name="T59" fmla="*/ 183 h 582"/>
                <a:gd name="T60" fmla="*/ 14 w 689"/>
                <a:gd name="T61" fmla="*/ 568 h 582"/>
                <a:gd name="T62" fmla="*/ 32 w 689"/>
                <a:gd name="T63" fmla="*/ 530 h 582"/>
                <a:gd name="T64" fmla="*/ 39 w 689"/>
                <a:gd name="T65" fmla="*/ 502 h 582"/>
                <a:gd name="T66" fmla="*/ 647 w 689"/>
                <a:gd name="T67" fmla="*/ 523 h 582"/>
                <a:gd name="T68" fmla="*/ 675 w 689"/>
                <a:gd name="T69" fmla="*/ 5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82">
                  <a:moveTo>
                    <a:pt x="682" y="516"/>
                  </a:moveTo>
                  <a:cubicBezTo>
                    <a:pt x="661" y="516"/>
                    <a:pt x="661" y="516"/>
                    <a:pt x="661" y="516"/>
                  </a:cubicBezTo>
                  <a:cubicBezTo>
                    <a:pt x="661" y="495"/>
                    <a:pt x="661" y="495"/>
                    <a:pt x="661" y="495"/>
                  </a:cubicBezTo>
                  <a:cubicBezTo>
                    <a:pt x="661" y="491"/>
                    <a:pt x="658" y="488"/>
                    <a:pt x="654" y="488"/>
                  </a:cubicBezTo>
                  <a:cubicBezTo>
                    <a:pt x="609" y="488"/>
                    <a:pt x="609" y="488"/>
                    <a:pt x="609" y="488"/>
                  </a:cubicBezTo>
                  <a:cubicBezTo>
                    <a:pt x="609" y="183"/>
                    <a:pt x="609" y="183"/>
                    <a:pt x="609" y="183"/>
                  </a:cubicBezTo>
                  <a:cubicBezTo>
                    <a:pt x="653" y="183"/>
                    <a:pt x="653" y="183"/>
                    <a:pt x="653" y="183"/>
                  </a:cubicBezTo>
                  <a:cubicBezTo>
                    <a:pt x="657" y="183"/>
                    <a:pt x="660" y="180"/>
                    <a:pt x="660" y="176"/>
                  </a:cubicBezTo>
                  <a:cubicBezTo>
                    <a:pt x="660" y="149"/>
                    <a:pt x="660" y="149"/>
                    <a:pt x="660" y="149"/>
                  </a:cubicBezTo>
                  <a:cubicBezTo>
                    <a:pt x="660" y="146"/>
                    <a:pt x="658" y="143"/>
                    <a:pt x="656" y="142"/>
                  </a:cubicBezTo>
                  <a:cubicBezTo>
                    <a:pt x="345" y="1"/>
                    <a:pt x="345" y="1"/>
                    <a:pt x="345" y="1"/>
                  </a:cubicBezTo>
                  <a:cubicBezTo>
                    <a:pt x="343" y="0"/>
                    <a:pt x="341" y="0"/>
                    <a:pt x="339" y="1"/>
                  </a:cubicBezTo>
                  <a:cubicBezTo>
                    <a:pt x="30" y="142"/>
                    <a:pt x="30" y="142"/>
                    <a:pt x="30" y="142"/>
                  </a:cubicBezTo>
                  <a:cubicBezTo>
                    <a:pt x="27" y="143"/>
                    <a:pt x="26" y="146"/>
                    <a:pt x="26" y="149"/>
                  </a:cubicBezTo>
                  <a:cubicBezTo>
                    <a:pt x="26" y="176"/>
                    <a:pt x="26" y="176"/>
                    <a:pt x="26" y="176"/>
                  </a:cubicBezTo>
                  <a:cubicBezTo>
                    <a:pt x="26" y="180"/>
                    <a:pt x="29" y="183"/>
                    <a:pt x="33" y="183"/>
                  </a:cubicBezTo>
                  <a:cubicBezTo>
                    <a:pt x="80" y="183"/>
                    <a:pt x="80" y="183"/>
                    <a:pt x="80" y="183"/>
                  </a:cubicBezTo>
                  <a:cubicBezTo>
                    <a:pt x="80" y="488"/>
                    <a:pt x="80" y="488"/>
                    <a:pt x="80" y="488"/>
                  </a:cubicBezTo>
                  <a:cubicBezTo>
                    <a:pt x="32" y="488"/>
                    <a:pt x="32" y="488"/>
                    <a:pt x="32" y="488"/>
                  </a:cubicBezTo>
                  <a:cubicBezTo>
                    <a:pt x="28" y="488"/>
                    <a:pt x="25" y="491"/>
                    <a:pt x="25" y="495"/>
                  </a:cubicBezTo>
                  <a:cubicBezTo>
                    <a:pt x="25" y="516"/>
                    <a:pt x="25" y="516"/>
                    <a:pt x="25" y="516"/>
                  </a:cubicBezTo>
                  <a:cubicBezTo>
                    <a:pt x="7" y="516"/>
                    <a:pt x="7" y="516"/>
                    <a:pt x="7" y="516"/>
                  </a:cubicBezTo>
                  <a:cubicBezTo>
                    <a:pt x="3" y="516"/>
                    <a:pt x="0" y="520"/>
                    <a:pt x="0" y="523"/>
                  </a:cubicBezTo>
                  <a:cubicBezTo>
                    <a:pt x="0" y="575"/>
                    <a:pt x="0" y="575"/>
                    <a:pt x="0" y="575"/>
                  </a:cubicBezTo>
                  <a:cubicBezTo>
                    <a:pt x="0" y="579"/>
                    <a:pt x="3" y="582"/>
                    <a:pt x="7" y="582"/>
                  </a:cubicBezTo>
                  <a:cubicBezTo>
                    <a:pt x="682" y="582"/>
                    <a:pt x="682" y="582"/>
                    <a:pt x="682" y="582"/>
                  </a:cubicBezTo>
                  <a:cubicBezTo>
                    <a:pt x="686" y="582"/>
                    <a:pt x="689" y="579"/>
                    <a:pt x="689" y="575"/>
                  </a:cubicBezTo>
                  <a:cubicBezTo>
                    <a:pt x="689" y="523"/>
                    <a:pt x="689" y="523"/>
                    <a:pt x="689" y="523"/>
                  </a:cubicBezTo>
                  <a:cubicBezTo>
                    <a:pt x="689" y="520"/>
                    <a:pt x="686" y="516"/>
                    <a:pt x="682" y="516"/>
                  </a:cubicBezTo>
                  <a:close/>
                  <a:moveTo>
                    <a:pt x="595" y="488"/>
                  </a:moveTo>
                  <a:cubicBezTo>
                    <a:pt x="526" y="488"/>
                    <a:pt x="526" y="488"/>
                    <a:pt x="526" y="488"/>
                  </a:cubicBezTo>
                  <a:cubicBezTo>
                    <a:pt x="526" y="183"/>
                    <a:pt x="526" y="183"/>
                    <a:pt x="526" y="183"/>
                  </a:cubicBezTo>
                  <a:cubicBezTo>
                    <a:pt x="595" y="183"/>
                    <a:pt x="595" y="183"/>
                    <a:pt x="595" y="183"/>
                  </a:cubicBezTo>
                  <a:lnTo>
                    <a:pt x="595" y="488"/>
                  </a:lnTo>
                  <a:close/>
                  <a:moveTo>
                    <a:pt x="392" y="488"/>
                  </a:moveTo>
                  <a:cubicBezTo>
                    <a:pt x="392" y="183"/>
                    <a:pt x="392" y="183"/>
                    <a:pt x="392" y="183"/>
                  </a:cubicBezTo>
                  <a:cubicBezTo>
                    <a:pt x="512" y="183"/>
                    <a:pt x="512" y="183"/>
                    <a:pt x="512" y="183"/>
                  </a:cubicBezTo>
                  <a:cubicBezTo>
                    <a:pt x="512" y="488"/>
                    <a:pt x="512" y="488"/>
                    <a:pt x="512" y="488"/>
                  </a:cubicBezTo>
                  <a:lnTo>
                    <a:pt x="392" y="488"/>
                  </a:lnTo>
                  <a:close/>
                  <a:moveTo>
                    <a:pt x="308" y="488"/>
                  </a:moveTo>
                  <a:cubicBezTo>
                    <a:pt x="308" y="183"/>
                    <a:pt x="308" y="183"/>
                    <a:pt x="308" y="183"/>
                  </a:cubicBezTo>
                  <a:cubicBezTo>
                    <a:pt x="378" y="183"/>
                    <a:pt x="378" y="183"/>
                    <a:pt x="378" y="183"/>
                  </a:cubicBezTo>
                  <a:cubicBezTo>
                    <a:pt x="378" y="488"/>
                    <a:pt x="378" y="488"/>
                    <a:pt x="378" y="488"/>
                  </a:cubicBezTo>
                  <a:lnTo>
                    <a:pt x="308" y="488"/>
                  </a:lnTo>
                  <a:close/>
                  <a:moveTo>
                    <a:pt x="178" y="488"/>
                  </a:moveTo>
                  <a:cubicBezTo>
                    <a:pt x="178" y="183"/>
                    <a:pt x="178" y="183"/>
                    <a:pt x="178" y="183"/>
                  </a:cubicBezTo>
                  <a:cubicBezTo>
                    <a:pt x="294" y="183"/>
                    <a:pt x="294" y="183"/>
                    <a:pt x="294" y="183"/>
                  </a:cubicBezTo>
                  <a:cubicBezTo>
                    <a:pt x="294" y="488"/>
                    <a:pt x="294" y="488"/>
                    <a:pt x="294" y="488"/>
                  </a:cubicBezTo>
                  <a:lnTo>
                    <a:pt x="178" y="488"/>
                  </a:lnTo>
                  <a:close/>
                  <a:moveTo>
                    <a:pt x="40" y="153"/>
                  </a:moveTo>
                  <a:cubicBezTo>
                    <a:pt x="342" y="15"/>
                    <a:pt x="342" y="15"/>
                    <a:pt x="342" y="15"/>
                  </a:cubicBezTo>
                  <a:cubicBezTo>
                    <a:pt x="646" y="153"/>
                    <a:pt x="646" y="153"/>
                    <a:pt x="646" y="153"/>
                  </a:cubicBezTo>
                  <a:cubicBezTo>
                    <a:pt x="646" y="169"/>
                    <a:pt x="646" y="169"/>
                    <a:pt x="646" y="169"/>
                  </a:cubicBezTo>
                  <a:cubicBezTo>
                    <a:pt x="40" y="169"/>
                    <a:pt x="40" y="169"/>
                    <a:pt x="40" y="169"/>
                  </a:cubicBezTo>
                  <a:lnTo>
                    <a:pt x="40" y="153"/>
                  </a:lnTo>
                  <a:close/>
                  <a:moveTo>
                    <a:pt x="94" y="183"/>
                  </a:moveTo>
                  <a:cubicBezTo>
                    <a:pt x="164" y="183"/>
                    <a:pt x="164" y="183"/>
                    <a:pt x="164" y="183"/>
                  </a:cubicBezTo>
                  <a:cubicBezTo>
                    <a:pt x="164" y="488"/>
                    <a:pt x="164" y="488"/>
                    <a:pt x="164" y="488"/>
                  </a:cubicBezTo>
                  <a:cubicBezTo>
                    <a:pt x="94" y="488"/>
                    <a:pt x="94" y="488"/>
                    <a:pt x="94" y="488"/>
                  </a:cubicBezTo>
                  <a:lnTo>
                    <a:pt x="94" y="183"/>
                  </a:lnTo>
                  <a:close/>
                  <a:moveTo>
                    <a:pt x="675" y="568"/>
                  </a:moveTo>
                  <a:cubicBezTo>
                    <a:pt x="14" y="568"/>
                    <a:pt x="14" y="568"/>
                    <a:pt x="14" y="568"/>
                  </a:cubicBezTo>
                  <a:cubicBezTo>
                    <a:pt x="14" y="530"/>
                    <a:pt x="14" y="530"/>
                    <a:pt x="14" y="530"/>
                  </a:cubicBezTo>
                  <a:cubicBezTo>
                    <a:pt x="32" y="530"/>
                    <a:pt x="32" y="530"/>
                    <a:pt x="32" y="530"/>
                  </a:cubicBezTo>
                  <a:cubicBezTo>
                    <a:pt x="36" y="530"/>
                    <a:pt x="39" y="527"/>
                    <a:pt x="39" y="523"/>
                  </a:cubicBezTo>
                  <a:cubicBezTo>
                    <a:pt x="39" y="502"/>
                    <a:pt x="39" y="502"/>
                    <a:pt x="39" y="502"/>
                  </a:cubicBezTo>
                  <a:cubicBezTo>
                    <a:pt x="647" y="502"/>
                    <a:pt x="647" y="502"/>
                    <a:pt x="647" y="502"/>
                  </a:cubicBezTo>
                  <a:cubicBezTo>
                    <a:pt x="647" y="523"/>
                    <a:pt x="647" y="523"/>
                    <a:pt x="647" y="523"/>
                  </a:cubicBezTo>
                  <a:cubicBezTo>
                    <a:pt x="647" y="527"/>
                    <a:pt x="650" y="530"/>
                    <a:pt x="654" y="530"/>
                  </a:cubicBezTo>
                  <a:cubicBezTo>
                    <a:pt x="675" y="530"/>
                    <a:pt x="675" y="530"/>
                    <a:pt x="675" y="530"/>
                  </a:cubicBezTo>
                  <a:lnTo>
                    <a:pt x="675" y="568"/>
                  </a:lnTo>
                  <a:close/>
                </a:path>
              </a:pathLst>
            </a:custGeom>
            <a:solidFill>
              <a:schemeClr val="accent2"/>
            </a:solidFill>
            <a:ln w="12700">
              <a:solidFill>
                <a:schemeClr val="accent2"/>
              </a:solidFill>
            </a:ln>
          </p:spPr>
          <p:txBody>
            <a:bodyPr vert="horz" wrap="square" lIns="74295" tIns="37148" rIns="74295" bIns="37148" numCol="1" anchor="t" anchorCtr="0" compatLnSpc="1">
              <a:prstTxWarp prst="textNoShape">
                <a:avLst/>
              </a:prstTxWarp>
            </a:bodyPr>
            <a:lstStyle/>
            <a:p>
              <a:endParaRPr lang="fr-FR" sz="1950" dirty="0">
                <a:latin typeface="Segoe UI Light" panose="020B0502040204020203" pitchFamily="34" charset="0"/>
              </a:endParaRPr>
            </a:p>
          </p:txBody>
        </p:sp>
        <p:sp>
          <p:nvSpPr>
            <p:cNvPr id="9" name="ZoneTexte 8">
              <a:extLst>
                <a:ext uri="{FF2B5EF4-FFF2-40B4-BE49-F238E27FC236}">
                  <a16:creationId xmlns:a16="http://schemas.microsoft.com/office/drawing/2014/main" id="{761BF688-F893-8CCB-908F-ACBB031453B1}"/>
                </a:ext>
              </a:extLst>
            </p:cNvPr>
            <p:cNvSpPr txBox="1"/>
            <p:nvPr/>
          </p:nvSpPr>
          <p:spPr>
            <a:xfrm>
              <a:off x="776643" y="5654164"/>
              <a:ext cx="1584000" cy="286425"/>
            </a:xfrm>
            <a:prstGeom prst="rect">
              <a:avLst/>
            </a:prstGeom>
            <a:noFill/>
          </p:spPr>
          <p:txBody>
            <a:bodyPr wrap="square">
              <a:spAutoFit/>
            </a:bodyPr>
            <a:lstStyle/>
            <a:p>
              <a:pPr marL="0" lvl="2" algn="ctr">
                <a:lnSpc>
                  <a:spcPct val="115000"/>
                </a:lnSpc>
                <a:tabLst>
                  <a:tab pos="457200" algn="l"/>
                </a:tabLst>
                <a:defRPr/>
              </a:pPr>
              <a:r>
                <a:rPr lang="fr-FR" sz="1200" spc="-11" dirty="0">
                  <a:latin typeface="Segoe UI Light" panose="020B0502040204020203" pitchFamily="34" charset="0"/>
                  <a:cs typeface="Segoe UI Light" panose="020B0502040204020203" pitchFamily="34" charset="0"/>
                </a:rPr>
                <a:t>CULTURE</a:t>
              </a:r>
            </a:p>
          </p:txBody>
        </p:sp>
      </p:grpSp>
      <p:grpSp>
        <p:nvGrpSpPr>
          <p:cNvPr id="10" name="Groupe 9">
            <a:extLst>
              <a:ext uri="{FF2B5EF4-FFF2-40B4-BE49-F238E27FC236}">
                <a16:creationId xmlns:a16="http://schemas.microsoft.com/office/drawing/2014/main" id="{E846F7E8-45D7-B83A-745D-B3CDC3432A4B}"/>
              </a:ext>
            </a:extLst>
          </p:cNvPr>
          <p:cNvGrpSpPr/>
          <p:nvPr/>
        </p:nvGrpSpPr>
        <p:grpSpPr>
          <a:xfrm>
            <a:off x="2605019" y="4964014"/>
            <a:ext cx="2045826" cy="976575"/>
            <a:chOff x="2244552" y="4964014"/>
            <a:chExt cx="2045826" cy="976575"/>
          </a:xfrm>
        </p:grpSpPr>
        <p:pic>
          <p:nvPicPr>
            <p:cNvPr id="4" name="Graphique 3" descr="Toque d'étudiant contour">
              <a:extLst>
                <a:ext uri="{FF2B5EF4-FFF2-40B4-BE49-F238E27FC236}">
                  <a16:creationId xmlns:a16="http://schemas.microsoft.com/office/drawing/2014/main" id="{BFE2DCC1-275E-B3E0-70C7-9737F3A9F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1465" y="4964014"/>
              <a:ext cx="792000" cy="792000"/>
            </a:xfrm>
            <a:prstGeom prst="rect">
              <a:avLst/>
            </a:prstGeom>
          </p:spPr>
        </p:pic>
        <p:sp>
          <p:nvSpPr>
            <p:cNvPr id="11" name="ZoneTexte 10">
              <a:extLst>
                <a:ext uri="{FF2B5EF4-FFF2-40B4-BE49-F238E27FC236}">
                  <a16:creationId xmlns:a16="http://schemas.microsoft.com/office/drawing/2014/main" id="{8A2F9F5B-9E2D-1628-B6C1-5273ED8E3729}"/>
                </a:ext>
              </a:extLst>
            </p:cNvPr>
            <p:cNvSpPr txBox="1"/>
            <p:nvPr/>
          </p:nvSpPr>
          <p:spPr>
            <a:xfrm>
              <a:off x="2244552" y="5654164"/>
              <a:ext cx="2045826" cy="286425"/>
            </a:xfrm>
            <a:prstGeom prst="rect">
              <a:avLst/>
            </a:prstGeom>
            <a:noFill/>
          </p:spPr>
          <p:txBody>
            <a:bodyPr wrap="square">
              <a:spAutoFit/>
            </a:bodyPr>
            <a:lstStyle/>
            <a:p>
              <a:pPr marL="0" lvl="2" algn="ctr">
                <a:lnSpc>
                  <a:spcPct val="115000"/>
                </a:lnSpc>
                <a:tabLst>
                  <a:tab pos="457200" algn="l"/>
                </a:tabLst>
                <a:defRPr/>
              </a:pPr>
              <a:r>
                <a:rPr lang="fr-FR" sz="1200" spc="-11" dirty="0">
                  <a:latin typeface="Segoe UI Light" panose="020B0502040204020203" pitchFamily="34" charset="0"/>
                  <a:cs typeface="Segoe UI Light" panose="020B0502040204020203" pitchFamily="34" charset="0"/>
                </a:rPr>
                <a:t>ÉDUCATION &amp; INSERTION</a:t>
              </a:r>
            </a:p>
          </p:txBody>
        </p:sp>
      </p:grpSp>
      <p:grpSp>
        <p:nvGrpSpPr>
          <p:cNvPr id="3" name="Groupe 2">
            <a:extLst>
              <a:ext uri="{FF2B5EF4-FFF2-40B4-BE49-F238E27FC236}">
                <a16:creationId xmlns:a16="http://schemas.microsoft.com/office/drawing/2014/main" id="{4658A2FB-FA73-8D38-ECC3-2F57D03C4EEC}"/>
              </a:ext>
            </a:extLst>
          </p:cNvPr>
          <p:cNvGrpSpPr/>
          <p:nvPr/>
        </p:nvGrpSpPr>
        <p:grpSpPr>
          <a:xfrm>
            <a:off x="6723598" y="5137741"/>
            <a:ext cx="2045826" cy="802848"/>
            <a:chOff x="6723598" y="5137741"/>
            <a:chExt cx="2045826" cy="802848"/>
          </a:xfrm>
        </p:grpSpPr>
        <p:sp>
          <p:nvSpPr>
            <p:cNvPr id="7" name="Freeform 38">
              <a:extLst>
                <a:ext uri="{FF2B5EF4-FFF2-40B4-BE49-F238E27FC236}">
                  <a16:creationId xmlns:a16="http://schemas.microsoft.com/office/drawing/2014/main" id="{9BE57D6E-6751-1250-DB81-0C5C1D6DCA8E}"/>
                </a:ext>
              </a:extLst>
            </p:cNvPr>
            <p:cNvSpPr>
              <a:spLocks noEditPoints="1"/>
            </p:cNvSpPr>
            <p:nvPr/>
          </p:nvSpPr>
          <p:spPr bwMode="auto">
            <a:xfrm>
              <a:off x="7592024" y="5137741"/>
              <a:ext cx="308975" cy="488750"/>
            </a:xfrm>
            <a:custGeom>
              <a:avLst/>
              <a:gdLst>
                <a:gd name="T0" fmla="*/ 225 w 449"/>
                <a:gd name="T1" fmla="*/ 0 h 710"/>
                <a:gd name="T2" fmla="*/ 0 w 449"/>
                <a:gd name="T3" fmla="*/ 225 h 710"/>
                <a:gd name="T4" fmla="*/ 68 w 449"/>
                <a:gd name="T5" fmla="*/ 395 h 710"/>
                <a:gd name="T6" fmla="*/ 108 w 449"/>
                <a:gd name="T7" fmla="*/ 545 h 710"/>
                <a:gd name="T8" fmla="*/ 108 w 449"/>
                <a:gd name="T9" fmla="*/ 621 h 710"/>
                <a:gd name="T10" fmla="*/ 142 w 449"/>
                <a:gd name="T11" fmla="*/ 655 h 710"/>
                <a:gd name="T12" fmla="*/ 159 w 449"/>
                <a:gd name="T13" fmla="*/ 655 h 710"/>
                <a:gd name="T14" fmla="*/ 225 w 449"/>
                <a:gd name="T15" fmla="*/ 710 h 710"/>
                <a:gd name="T16" fmla="*/ 290 w 449"/>
                <a:gd name="T17" fmla="*/ 655 h 710"/>
                <a:gd name="T18" fmla="*/ 307 w 449"/>
                <a:gd name="T19" fmla="*/ 655 h 710"/>
                <a:gd name="T20" fmla="*/ 341 w 449"/>
                <a:gd name="T21" fmla="*/ 621 h 710"/>
                <a:gd name="T22" fmla="*/ 341 w 449"/>
                <a:gd name="T23" fmla="*/ 545 h 710"/>
                <a:gd name="T24" fmla="*/ 381 w 449"/>
                <a:gd name="T25" fmla="*/ 395 h 710"/>
                <a:gd name="T26" fmla="*/ 449 w 449"/>
                <a:gd name="T27" fmla="*/ 225 h 710"/>
                <a:gd name="T28" fmla="*/ 225 w 449"/>
                <a:gd name="T29" fmla="*/ 0 h 710"/>
                <a:gd name="T30" fmla="*/ 225 w 449"/>
                <a:gd name="T31" fmla="*/ 696 h 710"/>
                <a:gd name="T32" fmla="*/ 173 w 449"/>
                <a:gd name="T33" fmla="*/ 655 h 710"/>
                <a:gd name="T34" fmla="*/ 276 w 449"/>
                <a:gd name="T35" fmla="*/ 655 h 710"/>
                <a:gd name="T36" fmla="*/ 225 w 449"/>
                <a:gd name="T37" fmla="*/ 696 h 710"/>
                <a:gd name="T38" fmla="*/ 307 w 449"/>
                <a:gd name="T39" fmla="*/ 641 h 710"/>
                <a:gd name="T40" fmla="*/ 142 w 449"/>
                <a:gd name="T41" fmla="*/ 641 h 710"/>
                <a:gd name="T42" fmla="*/ 122 w 449"/>
                <a:gd name="T43" fmla="*/ 621 h 710"/>
                <a:gd name="T44" fmla="*/ 122 w 449"/>
                <a:gd name="T45" fmla="*/ 552 h 710"/>
                <a:gd name="T46" fmla="*/ 327 w 449"/>
                <a:gd name="T47" fmla="*/ 552 h 710"/>
                <a:gd name="T48" fmla="*/ 327 w 449"/>
                <a:gd name="T49" fmla="*/ 621 h 710"/>
                <a:gd name="T50" fmla="*/ 307 w 449"/>
                <a:gd name="T51" fmla="*/ 641 h 710"/>
                <a:gd name="T52" fmla="*/ 371 w 449"/>
                <a:gd name="T53" fmla="*/ 385 h 710"/>
                <a:gd name="T54" fmla="*/ 327 w 449"/>
                <a:gd name="T55" fmla="*/ 538 h 710"/>
                <a:gd name="T56" fmla="*/ 230 w 449"/>
                <a:gd name="T57" fmla="*/ 538 h 710"/>
                <a:gd name="T58" fmla="*/ 219 w 449"/>
                <a:gd name="T59" fmla="*/ 459 h 710"/>
                <a:gd name="T60" fmla="*/ 222 w 449"/>
                <a:gd name="T61" fmla="*/ 459 h 710"/>
                <a:gd name="T62" fmla="*/ 325 w 449"/>
                <a:gd name="T63" fmla="*/ 338 h 710"/>
                <a:gd name="T64" fmla="*/ 305 w 449"/>
                <a:gd name="T65" fmla="*/ 269 h 710"/>
                <a:gd name="T66" fmla="*/ 271 w 449"/>
                <a:gd name="T67" fmla="*/ 132 h 710"/>
                <a:gd name="T68" fmla="*/ 268 w 449"/>
                <a:gd name="T69" fmla="*/ 126 h 710"/>
                <a:gd name="T70" fmla="*/ 261 w 449"/>
                <a:gd name="T71" fmla="*/ 126 h 710"/>
                <a:gd name="T72" fmla="*/ 120 w 449"/>
                <a:gd name="T73" fmla="*/ 324 h 710"/>
                <a:gd name="T74" fmla="*/ 141 w 449"/>
                <a:gd name="T75" fmla="*/ 414 h 710"/>
                <a:gd name="T76" fmla="*/ 205 w 449"/>
                <a:gd name="T77" fmla="*/ 457 h 710"/>
                <a:gd name="T78" fmla="*/ 216 w 449"/>
                <a:gd name="T79" fmla="*/ 538 h 710"/>
                <a:gd name="T80" fmla="*/ 122 w 449"/>
                <a:gd name="T81" fmla="*/ 538 h 710"/>
                <a:gd name="T82" fmla="*/ 78 w 449"/>
                <a:gd name="T83" fmla="*/ 385 h 710"/>
                <a:gd name="T84" fmla="*/ 14 w 449"/>
                <a:gd name="T85" fmla="*/ 225 h 710"/>
                <a:gd name="T86" fmla="*/ 225 w 449"/>
                <a:gd name="T87" fmla="*/ 14 h 710"/>
                <a:gd name="T88" fmla="*/ 435 w 449"/>
                <a:gd name="T89" fmla="*/ 225 h 710"/>
                <a:gd name="T90" fmla="*/ 371 w 449"/>
                <a:gd name="T91" fmla="*/ 385 h 710"/>
                <a:gd name="T92" fmla="*/ 231 w 449"/>
                <a:gd name="T93" fmla="*/ 301 h 710"/>
                <a:gd name="T94" fmla="*/ 226 w 449"/>
                <a:gd name="T95" fmla="*/ 292 h 710"/>
                <a:gd name="T96" fmla="*/ 218 w 449"/>
                <a:gd name="T97" fmla="*/ 298 h 710"/>
                <a:gd name="T98" fmla="*/ 205 w 449"/>
                <a:gd name="T99" fmla="*/ 443 h 710"/>
                <a:gd name="T100" fmla="*/ 153 w 449"/>
                <a:gd name="T101" fmla="*/ 406 h 710"/>
                <a:gd name="T102" fmla="*/ 134 w 449"/>
                <a:gd name="T103" fmla="*/ 326 h 710"/>
                <a:gd name="T104" fmla="*/ 257 w 449"/>
                <a:gd name="T105" fmla="*/ 144 h 710"/>
                <a:gd name="T106" fmla="*/ 292 w 449"/>
                <a:gd name="T107" fmla="*/ 274 h 710"/>
                <a:gd name="T108" fmla="*/ 311 w 449"/>
                <a:gd name="T109" fmla="*/ 338 h 710"/>
                <a:gd name="T110" fmla="*/ 222 w 449"/>
                <a:gd name="T111" fmla="*/ 445 h 710"/>
                <a:gd name="T112" fmla="*/ 219 w 449"/>
                <a:gd name="T113" fmla="*/ 445 h 710"/>
                <a:gd name="T114" fmla="*/ 231 w 449"/>
                <a:gd name="T115" fmla="*/ 30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710">
                  <a:moveTo>
                    <a:pt x="225" y="0"/>
                  </a:moveTo>
                  <a:cubicBezTo>
                    <a:pt x="101" y="0"/>
                    <a:pt x="0" y="101"/>
                    <a:pt x="0" y="225"/>
                  </a:cubicBezTo>
                  <a:cubicBezTo>
                    <a:pt x="0" y="287"/>
                    <a:pt x="25" y="348"/>
                    <a:pt x="68" y="395"/>
                  </a:cubicBezTo>
                  <a:cubicBezTo>
                    <a:pt x="80" y="407"/>
                    <a:pt x="108" y="447"/>
                    <a:pt x="108" y="545"/>
                  </a:cubicBezTo>
                  <a:cubicBezTo>
                    <a:pt x="108" y="621"/>
                    <a:pt x="108" y="621"/>
                    <a:pt x="108" y="621"/>
                  </a:cubicBezTo>
                  <a:cubicBezTo>
                    <a:pt x="108" y="639"/>
                    <a:pt x="123" y="655"/>
                    <a:pt x="142" y="655"/>
                  </a:cubicBezTo>
                  <a:cubicBezTo>
                    <a:pt x="159" y="655"/>
                    <a:pt x="159" y="655"/>
                    <a:pt x="159" y="655"/>
                  </a:cubicBezTo>
                  <a:cubicBezTo>
                    <a:pt x="162" y="686"/>
                    <a:pt x="190" y="710"/>
                    <a:pt x="225" y="710"/>
                  </a:cubicBezTo>
                  <a:cubicBezTo>
                    <a:pt x="259" y="710"/>
                    <a:pt x="287" y="686"/>
                    <a:pt x="290" y="655"/>
                  </a:cubicBezTo>
                  <a:cubicBezTo>
                    <a:pt x="307" y="655"/>
                    <a:pt x="307" y="655"/>
                    <a:pt x="307" y="655"/>
                  </a:cubicBezTo>
                  <a:cubicBezTo>
                    <a:pt x="326" y="655"/>
                    <a:pt x="341" y="639"/>
                    <a:pt x="341" y="621"/>
                  </a:cubicBezTo>
                  <a:cubicBezTo>
                    <a:pt x="341" y="545"/>
                    <a:pt x="341" y="545"/>
                    <a:pt x="341" y="545"/>
                  </a:cubicBezTo>
                  <a:cubicBezTo>
                    <a:pt x="341" y="447"/>
                    <a:pt x="369" y="407"/>
                    <a:pt x="381" y="395"/>
                  </a:cubicBezTo>
                  <a:cubicBezTo>
                    <a:pt x="424" y="348"/>
                    <a:pt x="449" y="287"/>
                    <a:pt x="449" y="225"/>
                  </a:cubicBezTo>
                  <a:cubicBezTo>
                    <a:pt x="449" y="101"/>
                    <a:pt x="348" y="0"/>
                    <a:pt x="225" y="0"/>
                  </a:cubicBezTo>
                  <a:close/>
                  <a:moveTo>
                    <a:pt x="225" y="696"/>
                  </a:moveTo>
                  <a:cubicBezTo>
                    <a:pt x="198" y="696"/>
                    <a:pt x="176" y="678"/>
                    <a:pt x="173" y="655"/>
                  </a:cubicBezTo>
                  <a:cubicBezTo>
                    <a:pt x="276" y="655"/>
                    <a:pt x="276" y="655"/>
                    <a:pt x="276" y="655"/>
                  </a:cubicBezTo>
                  <a:cubicBezTo>
                    <a:pt x="273" y="678"/>
                    <a:pt x="251" y="696"/>
                    <a:pt x="225" y="696"/>
                  </a:cubicBezTo>
                  <a:close/>
                  <a:moveTo>
                    <a:pt x="307" y="641"/>
                  </a:moveTo>
                  <a:cubicBezTo>
                    <a:pt x="142" y="641"/>
                    <a:pt x="142" y="641"/>
                    <a:pt x="142" y="641"/>
                  </a:cubicBezTo>
                  <a:cubicBezTo>
                    <a:pt x="131" y="641"/>
                    <a:pt x="122" y="632"/>
                    <a:pt x="122" y="621"/>
                  </a:cubicBezTo>
                  <a:cubicBezTo>
                    <a:pt x="122" y="552"/>
                    <a:pt x="122" y="552"/>
                    <a:pt x="122" y="552"/>
                  </a:cubicBezTo>
                  <a:cubicBezTo>
                    <a:pt x="327" y="552"/>
                    <a:pt x="327" y="552"/>
                    <a:pt x="327" y="552"/>
                  </a:cubicBezTo>
                  <a:cubicBezTo>
                    <a:pt x="327" y="621"/>
                    <a:pt x="327" y="621"/>
                    <a:pt x="327" y="621"/>
                  </a:cubicBezTo>
                  <a:cubicBezTo>
                    <a:pt x="327" y="632"/>
                    <a:pt x="318" y="641"/>
                    <a:pt x="307" y="641"/>
                  </a:cubicBezTo>
                  <a:close/>
                  <a:moveTo>
                    <a:pt x="371" y="385"/>
                  </a:moveTo>
                  <a:cubicBezTo>
                    <a:pt x="355" y="402"/>
                    <a:pt x="329" y="444"/>
                    <a:pt x="327" y="538"/>
                  </a:cubicBezTo>
                  <a:cubicBezTo>
                    <a:pt x="230" y="538"/>
                    <a:pt x="230" y="538"/>
                    <a:pt x="230" y="538"/>
                  </a:cubicBezTo>
                  <a:cubicBezTo>
                    <a:pt x="224" y="510"/>
                    <a:pt x="221" y="484"/>
                    <a:pt x="219" y="459"/>
                  </a:cubicBezTo>
                  <a:cubicBezTo>
                    <a:pt x="220" y="459"/>
                    <a:pt x="221" y="459"/>
                    <a:pt x="222" y="459"/>
                  </a:cubicBezTo>
                  <a:cubicBezTo>
                    <a:pt x="277" y="459"/>
                    <a:pt x="324" y="404"/>
                    <a:pt x="325" y="338"/>
                  </a:cubicBezTo>
                  <a:cubicBezTo>
                    <a:pt x="325" y="317"/>
                    <a:pt x="316" y="295"/>
                    <a:pt x="305" y="269"/>
                  </a:cubicBezTo>
                  <a:cubicBezTo>
                    <a:pt x="290" y="233"/>
                    <a:pt x="271" y="189"/>
                    <a:pt x="271" y="132"/>
                  </a:cubicBezTo>
                  <a:cubicBezTo>
                    <a:pt x="271" y="130"/>
                    <a:pt x="270" y="127"/>
                    <a:pt x="268" y="126"/>
                  </a:cubicBezTo>
                  <a:cubicBezTo>
                    <a:pt x="266" y="125"/>
                    <a:pt x="263" y="125"/>
                    <a:pt x="261" y="126"/>
                  </a:cubicBezTo>
                  <a:cubicBezTo>
                    <a:pt x="197" y="159"/>
                    <a:pt x="127" y="258"/>
                    <a:pt x="120" y="324"/>
                  </a:cubicBezTo>
                  <a:cubicBezTo>
                    <a:pt x="116" y="357"/>
                    <a:pt x="124" y="389"/>
                    <a:pt x="141" y="414"/>
                  </a:cubicBezTo>
                  <a:cubicBezTo>
                    <a:pt x="157" y="437"/>
                    <a:pt x="180" y="452"/>
                    <a:pt x="205" y="457"/>
                  </a:cubicBezTo>
                  <a:cubicBezTo>
                    <a:pt x="207" y="483"/>
                    <a:pt x="210" y="510"/>
                    <a:pt x="216" y="538"/>
                  </a:cubicBezTo>
                  <a:cubicBezTo>
                    <a:pt x="122" y="538"/>
                    <a:pt x="122" y="538"/>
                    <a:pt x="122" y="538"/>
                  </a:cubicBezTo>
                  <a:cubicBezTo>
                    <a:pt x="121" y="444"/>
                    <a:pt x="94" y="402"/>
                    <a:pt x="78" y="385"/>
                  </a:cubicBezTo>
                  <a:cubicBezTo>
                    <a:pt x="37" y="341"/>
                    <a:pt x="14" y="283"/>
                    <a:pt x="14" y="225"/>
                  </a:cubicBezTo>
                  <a:cubicBezTo>
                    <a:pt x="14" y="109"/>
                    <a:pt x="108" y="14"/>
                    <a:pt x="225" y="14"/>
                  </a:cubicBezTo>
                  <a:cubicBezTo>
                    <a:pt x="341" y="14"/>
                    <a:pt x="435" y="109"/>
                    <a:pt x="435" y="225"/>
                  </a:cubicBezTo>
                  <a:cubicBezTo>
                    <a:pt x="435" y="283"/>
                    <a:pt x="412" y="341"/>
                    <a:pt x="371" y="385"/>
                  </a:cubicBezTo>
                  <a:close/>
                  <a:moveTo>
                    <a:pt x="231" y="301"/>
                  </a:moveTo>
                  <a:cubicBezTo>
                    <a:pt x="232" y="297"/>
                    <a:pt x="230" y="293"/>
                    <a:pt x="226" y="292"/>
                  </a:cubicBezTo>
                  <a:cubicBezTo>
                    <a:pt x="222" y="292"/>
                    <a:pt x="218" y="294"/>
                    <a:pt x="218" y="298"/>
                  </a:cubicBezTo>
                  <a:cubicBezTo>
                    <a:pt x="210" y="341"/>
                    <a:pt x="203" y="389"/>
                    <a:pt x="205" y="443"/>
                  </a:cubicBezTo>
                  <a:cubicBezTo>
                    <a:pt x="184" y="438"/>
                    <a:pt x="166" y="425"/>
                    <a:pt x="153" y="406"/>
                  </a:cubicBezTo>
                  <a:cubicBezTo>
                    <a:pt x="137" y="384"/>
                    <a:pt x="130" y="355"/>
                    <a:pt x="134" y="326"/>
                  </a:cubicBezTo>
                  <a:cubicBezTo>
                    <a:pt x="140" y="267"/>
                    <a:pt x="201" y="180"/>
                    <a:pt x="257" y="144"/>
                  </a:cubicBezTo>
                  <a:cubicBezTo>
                    <a:pt x="260" y="198"/>
                    <a:pt x="277" y="240"/>
                    <a:pt x="292" y="274"/>
                  </a:cubicBezTo>
                  <a:cubicBezTo>
                    <a:pt x="302" y="299"/>
                    <a:pt x="311" y="320"/>
                    <a:pt x="311" y="338"/>
                  </a:cubicBezTo>
                  <a:cubicBezTo>
                    <a:pt x="310" y="396"/>
                    <a:pt x="270" y="445"/>
                    <a:pt x="222" y="445"/>
                  </a:cubicBezTo>
                  <a:cubicBezTo>
                    <a:pt x="221" y="445"/>
                    <a:pt x="220" y="445"/>
                    <a:pt x="219" y="445"/>
                  </a:cubicBezTo>
                  <a:cubicBezTo>
                    <a:pt x="217" y="391"/>
                    <a:pt x="224" y="343"/>
                    <a:pt x="231" y="301"/>
                  </a:cubicBezTo>
                  <a:close/>
                </a:path>
              </a:pathLst>
            </a:custGeom>
            <a:solidFill>
              <a:schemeClr val="accent2"/>
            </a:solidFill>
            <a:ln w="12700">
              <a:solidFill>
                <a:schemeClr val="accent2"/>
              </a:solidFill>
            </a:ln>
          </p:spPr>
          <p:txBody>
            <a:bodyPr vert="horz" wrap="square" lIns="74295" tIns="37148" rIns="74295" bIns="37148" numCol="1" anchor="t" anchorCtr="0" compatLnSpc="1">
              <a:prstTxWarp prst="textNoShape">
                <a:avLst/>
              </a:prstTxWarp>
            </a:bodyPr>
            <a:lstStyle/>
            <a:p>
              <a:endParaRPr lang="fr-FR" sz="1950" dirty="0">
                <a:latin typeface="Segoe UI Light" panose="020B0502040204020203" pitchFamily="34" charset="0"/>
              </a:endParaRPr>
            </a:p>
          </p:txBody>
        </p:sp>
        <p:sp>
          <p:nvSpPr>
            <p:cNvPr id="15" name="ZoneTexte 14">
              <a:extLst>
                <a:ext uri="{FF2B5EF4-FFF2-40B4-BE49-F238E27FC236}">
                  <a16:creationId xmlns:a16="http://schemas.microsoft.com/office/drawing/2014/main" id="{F693D6E9-2A73-D8BC-BF56-92C2A4047A4E}"/>
                </a:ext>
              </a:extLst>
            </p:cNvPr>
            <p:cNvSpPr txBox="1"/>
            <p:nvPr/>
          </p:nvSpPr>
          <p:spPr>
            <a:xfrm>
              <a:off x="6723598" y="5663590"/>
              <a:ext cx="2045826" cy="276999"/>
            </a:xfrm>
            <a:prstGeom prst="rect">
              <a:avLst/>
            </a:prstGeom>
            <a:noFill/>
          </p:spPr>
          <p:txBody>
            <a:bodyPr wrap="square">
              <a:spAutoFit/>
            </a:bodyPr>
            <a:lstStyle/>
            <a:p>
              <a:pPr algn="ctr"/>
              <a:r>
                <a:rPr lang="fr-FR" sz="1200" spc="-11" dirty="0">
                  <a:latin typeface="Segoe UI Light" panose="020B0502040204020203" pitchFamily="34" charset="0"/>
                  <a:cs typeface="Segoe UI Light" panose="020B0502040204020203" pitchFamily="34" charset="0"/>
                </a:rPr>
                <a:t>DÉVELOPPEMENT DURABLE</a:t>
              </a:r>
              <a:endParaRPr lang="fr-FR" sz="1200" dirty="0"/>
            </a:p>
          </p:txBody>
        </p:sp>
      </p:grpSp>
      <p:grpSp>
        <p:nvGrpSpPr>
          <p:cNvPr id="8" name="Groupe 7">
            <a:extLst>
              <a:ext uri="{FF2B5EF4-FFF2-40B4-BE49-F238E27FC236}">
                <a16:creationId xmlns:a16="http://schemas.microsoft.com/office/drawing/2014/main" id="{0B664B48-FB6F-2D2D-5C70-41343273104E}"/>
              </a:ext>
            </a:extLst>
          </p:cNvPr>
          <p:cNvGrpSpPr/>
          <p:nvPr/>
        </p:nvGrpSpPr>
        <p:grpSpPr>
          <a:xfrm>
            <a:off x="4895221" y="5039064"/>
            <a:ext cx="1584000" cy="901525"/>
            <a:chOff x="4714988" y="5039064"/>
            <a:chExt cx="1584000" cy="901525"/>
          </a:xfrm>
        </p:grpSpPr>
        <p:sp>
          <p:nvSpPr>
            <p:cNvPr id="13" name="ZoneTexte 12">
              <a:extLst>
                <a:ext uri="{FF2B5EF4-FFF2-40B4-BE49-F238E27FC236}">
                  <a16:creationId xmlns:a16="http://schemas.microsoft.com/office/drawing/2014/main" id="{1D094FBE-DB12-BFF3-5DB9-9CFDF29D3355}"/>
                </a:ext>
              </a:extLst>
            </p:cNvPr>
            <p:cNvSpPr txBox="1"/>
            <p:nvPr/>
          </p:nvSpPr>
          <p:spPr>
            <a:xfrm>
              <a:off x="4714988" y="5654164"/>
              <a:ext cx="1584000" cy="286425"/>
            </a:xfrm>
            <a:prstGeom prst="rect">
              <a:avLst/>
            </a:prstGeom>
            <a:noFill/>
          </p:spPr>
          <p:txBody>
            <a:bodyPr wrap="square">
              <a:spAutoFit/>
            </a:bodyPr>
            <a:lstStyle/>
            <a:p>
              <a:pPr marL="0" lvl="2" algn="ctr">
                <a:lnSpc>
                  <a:spcPct val="115000"/>
                </a:lnSpc>
                <a:tabLst>
                  <a:tab pos="457200" algn="l"/>
                </a:tabLst>
                <a:defRPr/>
              </a:pPr>
              <a:r>
                <a:rPr lang="fr-FR" sz="1200" spc="-11" dirty="0">
                  <a:latin typeface="Segoe UI Light" panose="020B0502040204020203" pitchFamily="34" charset="0"/>
                  <a:cs typeface="Segoe UI Light" panose="020B0502040204020203" pitchFamily="34" charset="0"/>
                </a:rPr>
                <a:t>SANTÉ &amp; RECHERCHE</a:t>
              </a:r>
            </a:p>
          </p:txBody>
        </p:sp>
        <p:pic>
          <p:nvPicPr>
            <p:cNvPr id="17" name="Graphique 16" descr="Microscope contour">
              <a:extLst>
                <a:ext uri="{FF2B5EF4-FFF2-40B4-BE49-F238E27FC236}">
                  <a16:creationId xmlns:a16="http://schemas.microsoft.com/office/drawing/2014/main" id="{8084EAB9-1EDC-0AC7-3ED0-FACACA555B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2988" y="5039064"/>
              <a:ext cx="648000" cy="648000"/>
            </a:xfrm>
            <a:prstGeom prst="rect">
              <a:avLst/>
            </a:prstGeom>
          </p:spPr>
        </p:pic>
      </p:gr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85851A0-E184-47F3-9AB9-DA27DB813548}"/>
              </a:ext>
            </a:extLst>
          </p:cNvPr>
          <p:cNvGraphicFramePr>
            <a:graphicFrameLocks noChangeAspect="1"/>
          </p:cNvGraphicFramePr>
          <p:nvPr>
            <p:custDataLst>
              <p:tags r:id="rId1"/>
            </p:custDataLst>
            <p:extLst>
              <p:ext uri="{D42A27DB-BD31-4B8C-83A1-F6EECF244321}">
                <p14:modId xmlns:p14="http://schemas.microsoft.com/office/powerpoint/2010/main" val="388364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7" name="Objet 6" hidden="1">
                        <a:extLst>
                          <a:ext uri="{FF2B5EF4-FFF2-40B4-BE49-F238E27FC236}">
                            <a16:creationId xmlns:a16="http://schemas.microsoft.com/office/drawing/2014/main" id="{785851A0-E184-47F3-9AB9-DA27DB8135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vert="horz">
            <a:normAutofit/>
          </a:bodyPr>
          <a:lstStyle/>
          <a:p>
            <a:r>
              <a:rPr lang="fr-FR" dirty="0"/>
              <a:t>Des missions d’accompagnement de structures d’intérêt général</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1525291"/>
            <a:ext cx="8033078" cy="443955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sz="1400" dirty="0">
                <a:solidFill>
                  <a:schemeClr val="tx1"/>
                </a:solidFill>
              </a:rPr>
              <a:t>Le mécénat de compétences Eurogroup Autrement propose à </a:t>
            </a:r>
            <a:r>
              <a:rPr lang="fr-FR" altLang="fr-FR" sz="1400" b="1" dirty="0">
                <a:solidFill>
                  <a:schemeClr val="accent2"/>
                </a:solidFill>
              </a:rPr>
              <a:t>des organismes d’utilité collective forte </a:t>
            </a:r>
            <a:r>
              <a:rPr lang="fr-FR" altLang="fr-FR" sz="1400" dirty="0">
                <a:solidFill>
                  <a:schemeClr val="tx1"/>
                </a:solidFill>
              </a:rPr>
              <a:t>de les faire bénéficier de prestations de conseil </a:t>
            </a:r>
            <a:r>
              <a:rPr lang="fr-FR" altLang="fr-FR" sz="1400" b="1" dirty="0">
                <a:solidFill>
                  <a:srgbClr val="4CC2F1"/>
                </a:solidFill>
              </a:rPr>
              <a:t>non facturées</a:t>
            </a:r>
            <a:r>
              <a:rPr lang="fr-FR" altLang="fr-FR" sz="1400" dirty="0"/>
              <a:t>, </a:t>
            </a:r>
            <a:r>
              <a:rPr lang="fr-FR" altLang="fr-FR" sz="1400" dirty="0">
                <a:solidFill>
                  <a:schemeClr val="tx1"/>
                </a:solidFill>
              </a:rPr>
              <a:t>mettant en œuvre les métiers et compétences d’Eurogroup Consulting : </a:t>
            </a:r>
            <a:r>
              <a:rPr lang="fr-FR" altLang="fr-FR" sz="1400" b="1" dirty="0">
                <a:solidFill>
                  <a:srgbClr val="4CC2F1"/>
                </a:solidFill>
              </a:rPr>
              <a:t>le conseil en stratégie et en organisation</a:t>
            </a:r>
            <a:r>
              <a:rPr lang="fr-FR" altLang="fr-FR" sz="1400" dirty="0"/>
              <a:t>.</a:t>
            </a:r>
          </a:p>
          <a:p>
            <a:pPr marL="171450" indent="-171450" algn="just">
              <a:lnSpc>
                <a:spcPct val="150000"/>
              </a:lnSpc>
              <a:spcBef>
                <a:spcPts val="1200"/>
              </a:spcBef>
              <a:spcAft>
                <a:spcPts val="1200"/>
              </a:spcAft>
              <a:buFont typeface="Wingdings" panose="05000000000000000000" pitchFamily="2" charset="2"/>
              <a:buChar char="§"/>
            </a:pPr>
            <a:r>
              <a:rPr lang="fr-FR" altLang="fr-FR" sz="1400" dirty="0">
                <a:solidFill>
                  <a:schemeClr val="tx1"/>
                </a:solidFill>
              </a:rPr>
              <a:t>Ce mécénat de compétences s’adapte aux besoins de l’association en prenant la forme : </a:t>
            </a:r>
          </a:p>
        </p:txBody>
      </p:sp>
      <p:grpSp>
        <p:nvGrpSpPr>
          <p:cNvPr id="20" name="Groupe 19">
            <a:extLst>
              <a:ext uri="{FF2B5EF4-FFF2-40B4-BE49-F238E27FC236}">
                <a16:creationId xmlns:a16="http://schemas.microsoft.com/office/drawing/2014/main" id="{83AC3D80-5E0E-7186-E09B-0555095FC1E1}"/>
              </a:ext>
            </a:extLst>
          </p:cNvPr>
          <p:cNvGrpSpPr/>
          <p:nvPr/>
        </p:nvGrpSpPr>
        <p:grpSpPr>
          <a:xfrm>
            <a:off x="415635" y="3424011"/>
            <a:ext cx="2982803" cy="2775839"/>
            <a:chOff x="415635" y="3424011"/>
            <a:chExt cx="2982803" cy="2775839"/>
          </a:xfrm>
        </p:grpSpPr>
        <p:pic>
          <p:nvPicPr>
            <p:cNvPr id="4" name="Graphique 3" descr="Vivats avec un remplissage uni">
              <a:extLst>
                <a:ext uri="{FF2B5EF4-FFF2-40B4-BE49-F238E27FC236}">
                  <a16:creationId xmlns:a16="http://schemas.microsoft.com/office/drawing/2014/main" id="{112C75D1-33ED-CDD2-3784-868CC9E66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9750" y="3424011"/>
              <a:ext cx="914400" cy="914400"/>
            </a:xfrm>
            <a:prstGeom prst="rect">
              <a:avLst/>
            </a:prstGeom>
          </p:spPr>
        </p:pic>
        <p:sp>
          <p:nvSpPr>
            <p:cNvPr id="12" name="ZoneTexte 11">
              <a:extLst>
                <a:ext uri="{FF2B5EF4-FFF2-40B4-BE49-F238E27FC236}">
                  <a16:creationId xmlns:a16="http://schemas.microsoft.com/office/drawing/2014/main" id="{09E20779-D66E-5182-4647-B86F52967D2D}"/>
                </a:ext>
              </a:extLst>
            </p:cNvPr>
            <p:cNvSpPr txBox="1"/>
            <p:nvPr/>
          </p:nvSpPr>
          <p:spPr>
            <a:xfrm>
              <a:off x="415635" y="4291635"/>
              <a:ext cx="2982803" cy="1908215"/>
            </a:xfrm>
            <a:prstGeom prst="rect">
              <a:avLst/>
            </a:prstGeom>
            <a:noFill/>
          </p:spPr>
          <p:txBody>
            <a:bodyPr wrap="square">
              <a:spAutoFit/>
            </a:bodyPr>
            <a:lstStyle>
              <a:defPPr>
                <a:defRPr lang="en-US"/>
              </a:defPPr>
              <a:lvl2pPr marL="176213" lvl="1" algn="just">
                <a:spcBef>
                  <a:spcPts val="1200"/>
                </a:spcBef>
                <a:spcAft>
                  <a:spcPts val="1200"/>
                </a:spcAft>
                <a:defRPr sz="1400">
                  <a:latin typeface="Segoe UI Light" panose="020B0502040204020203" pitchFamily="34" charset="0"/>
                  <a:cs typeface="Segoe UI Light" panose="020B0502040204020203" pitchFamily="34" charset="0"/>
                </a:defRPr>
              </a:lvl2pPr>
            </a:lstStyle>
            <a:p>
              <a:pPr lvl="1"/>
              <a:r>
                <a:rPr lang="fr-FR" altLang="fr-FR" sz="1400" dirty="0"/>
                <a:t>D’une intervention pouvant se dérouler sous </a:t>
              </a:r>
              <a:r>
                <a:rPr lang="fr-FR" altLang="fr-FR" sz="1400" b="1" spc="-11" dirty="0">
                  <a:solidFill>
                    <a:schemeClr val="accent2"/>
                  </a:solidFill>
                </a:rPr>
                <a:t>différentes conditions </a:t>
              </a:r>
              <a:r>
                <a:rPr lang="fr-FR" altLang="fr-FR" sz="1400" dirty="0"/>
                <a:t>(journée d’accompagnement, diagnostic flash, expertise spécifique, mission de conseil classique…)</a:t>
              </a:r>
            </a:p>
            <a:p>
              <a:pPr lvl="1"/>
              <a:endParaRPr lang="fr-FR" dirty="0"/>
            </a:p>
          </p:txBody>
        </p:sp>
      </p:grpSp>
      <p:grpSp>
        <p:nvGrpSpPr>
          <p:cNvPr id="22" name="Groupe 21">
            <a:extLst>
              <a:ext uri="{FF2B5EF4-FFF2-40B4-BE49-F238E27FC236}">
                <a16:creationId xmlns:a16="http://schemas.microsoft.com/office/drawing/2014/main" id="{A290B717-4C25-5D95-C1B4-66B11C43675B}"/>
              </a:ext>
            </a:extLst>
          </p:cNvPr>
          <p:cNvGrpSpPr/>
          <p:nvPr/>
        </p:nvGrpSpPr>
        <p:grpSpPr>
          <a:xfrm>
            <a:off x="6715050" y="3424011"/>
            <a:ext cx="2448000" cy="1390844"/>
            <a:chOff x="6715050" y="3424011"/>
            <a:chExt cx="2448000" cy="1390844"/>
          </a:xfrm>
        </p:grpSpPr>
        <p:pic>
          <p:nvPicPr>
            <p:cNvPr id="10" name="Graphique 9" descr="Calendrier journalier avec un remplissage uni">
              <a:extLst>
                <a:ext uri="{FF2B5EF4-FFF2-40B4-BE49-F238E27FC236}">
                  <a16:creationId xmlns:a16="http://schemas.microsoft.com/office/drawing/2014/main" id="{4ED32AE7-CE6A-3440-F79E-C3D48B42E9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1850" y="3424011"/>
              <a:ext cx="914400" cy="914400"/>
            </a:xfrm>
            <a:prstGeom prst="rect">
              <a:avLst/>
            </a:prstGeom>
          </p:spPr>
        </p:pic>
        <p:sp>
          <p:nvSpPr>
            <p:cNvPr id="14" name="ZoneTexte 13">
              <a:extLst>
                <a:ext uri="{FF2B5EF4-FFF2-40B4-BE49-F238E27FC236}">
                  <a16:creationId xmlns:a16="http://schemas.microsoft.com/office/drawing/2014/main" id="{8B2AB7F1-7266-3F86-8D95-24BD92549EC9}"/>
                </a:ext>
              </a:extLst>
            </p:cNvPr>
            <p:cNvSpPr txBox="1"/>
            <p:nvPr/>
          </p:nvSpPr>
          <p:spPr>
            <a:xfrm>
              <a:off x="6715050" y="4291635"/>
              <a:ext cx="2448000" cy="523220"/>
            </a:xfrm>
            <a:prstGeom prst="rect">
              <a:avLst/>
            </a:prstGeom>
            <a:noFill/>
          </p:spPr>
          <p:txBody>
            <a:bodyPr wrap="square">
              <a:spAutoFit/>
            </a:bodyPr>
            <a:lstStyle/>
            <a:p>
              <a:pPr marL="176213" lvl="1" algn="just">
                <a:spcBef>
                  <a:spcPts val="1200"/>
                </a:spcBef>
                <a:spcAft>
                  <a:spcPts val="1200"/>
                </a:spcAft>
              </a:pPr>
              <a:r>
                <a:rPr lang="fr-FR" altLang="fr-FR" sz="1400" dirty="0">
                  <a:latin typeface="Segoe UI Light" panose="020B0502040204020203" pitchFamily="34" charset="0"/>
                  <a:cs typeface="Segoe UI Light" panose="020B0502040204020203" pitchFamily="34" charset="0"/>
                </a:rPr>
                <a:t>D</a:t>
              </a:r>
              <a:r>
                <a:rPr lang="fr-FR" altLang="fr-FR" sz="1400" dirty="0">
                  <a:solidFill>
                    <a:schemeClr val="tx1"/>
                  </a:solidFill>
                  <a:latin typeface="Segoe UI Light" panose="020B0502040204020203" pitchFamily="34" charset="0"/>
                  <a:cs typeface="Segoe UI Light" panose="020B0502040204020203" pitchFamily="34" charset="0"/>
                </a:rPr>
                <a:t>’une intervention pouvant durer </a:t>
              </a:r>
              <a:r>
                <a:rPr lang="fr-FR" altLang="fr-FR" sz="1400" b="1" spc="-11" dirty="0">
                  <a:solidFill>
                    <a:schemeClr val="accent2"/>
                  </a:solidFill>
                  <a:latin typeface="Segoe UI Light" panose="020B0502040204020203" pitchFamily="34" charset="0"/>
                  <a:cs typeface="Segoe UI Light" panose="020B0502040204020203" pitchFamily="34" charset="0"/>
                </a:rPr>
                <a:t>jusqu’à 6 mois </a:t>
              </a:r>
              <a:endParaRPr lang="fr-FR" sz="1400" dirty="0">
                <a:latin typeface="Segoe UI Light" panose="020B0502040204020203" pitchFamily="34" charset="0"/>
                <a:cs typeface="Segoe UI Light" panose="020B0502040204020203" pitchFamily="34" charset="0"/>
              </a:endParaRPr>
            </a:p>
          </p:txBody>
        </p:sp>
      </p:grpSp>
      <p:grpSp>
        <p:nvGrpSpPr>
          <p:cNvPr id="21" name="Groupe 20">
            <a:extLst>
              <a:ext uri="{FF2B5EF4-FFF2-40B4-BE49-F238E27FC236}">
                <a16:creationId xmlns:a16="http://schemas.microsoft.com/office/drawing/2014/main" id="{196A5F9D-BA48-BC33-9407-A7D3C24BD889}"/>
              </a:ext>
            </a:extLst>
          </p:cNvPr>
          <p:cNvGrpSpPr/>
          <p:nvPr/>
        </p:nvGrpSpPr>
        <p:grpSpPr>
          <a:xfrm>
            <a:off x="3832744" y="3474251"/>
            <a:ext cx="2448000" cy="1340604"/>
            <a:chOff x="3611224" y="3474251"/>
            <a:chExt cx="2448000" cy="1340604"/>
          </a:xfrm>
        </p:grpSpPr>
        <p:pic>
          <p:nvPicPr>
            <p:cNvPr id="8" name="Graphique 7" descr="Groupe d’hommes avec un remplissage uni">
              <a:extLst>
                <a:ext uri="{FF2B5EF4-FFF2-40B4-BE49-F238E27FC236}">
                  <a16:creationId xmlns:a16="http://schemas.microsoft.com/office/drawing/2014/main" id="{DDE9A611-09B2-D272-DAEC-CA386C0E37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40408" y="3474251"/>
              <a:ext cx="789633" cy="789633"/>
            </a:xfrm>
            <a:prstGeom prst="rect">
              <a:avLst/>
            </a:prstGeom>
          </p:spPr>
        </p:pic>
        <p:sp>
          <p:nvSpPr>
            <p:cNvPr id="16" name="ZoneTexte 15">
              <a:extLst>
                <a:ext uri="{FF2B5EF4-FFF2-40B4-BE49-F238E27FC236}">
                  <a16:creationId xmlns:a16="http://schemas.microsoft.com/office/drawing/2014/main" id="{27F6B39C-AAA6-C7A6-8168-140E9A5A004C}"/>
                </a:ext>
              </a:extLst>
            </p:cNvPr>
            <p:cNvSpPr txBox="1"/>
            <p:nvPr/>
          </p:nvSpPr>
          <p:spPr>
            <a:xfrm>
              <a:off x="3611224" y="4291635"/>
              <a:ext cx="2448000" cy="523220"/>
            </a:xfrm>
            <a:prstGeom prst="rect">
              <a:avLst/>
            </a:prstGeom>
            <a:noFill/>
          </p:spPr>
          <p:txBody>
            <a:bodyPr wrap="square">
              <a:spAutoFit/>
            </a:bodyPr>
            <a:lstStyle>
              <a:defPPr>
                <a:defRPr lang="en-US"/>
              </a:defPPr>
              <a:lvl2pPr marL="176213" lvl="1" algn="just">
                <a:spcBef>
                  <a:spcPts val="1200"/>
                </a:spcBef>
                <a:spcAft>
                  <a:spcPts val="1200"/>
                </a:spcAft>
                <a:defRPr sz="1400">
                  <a:latin typeface="Segoe UI Light" panose="020B0502040204020203" pitchFamily="34" charset="0"/>
                  <a:cs typeface="Segoe UI Light" panose="020B0502040204020203" pitchFamily="34" charset="0"/>
                </a:defRPr>
              </a:lvl2pPr>
            </a:lstStyle>
            <a:p>
              <a:pPr lvl="1"/>
              <a:r>
                <a:rPr lang="fr-FR" altLang="fr-FR" dirty="0"/>
                <a:t>D’une équipe de </a:t>
              </a:r>
              <a:r>
                <a:rPr lang="fr-FR" altLang="fr-FR" dirty="0">
                  <a:solidFill>
                    <a:schemeClr val="accent3"/>
                  </a:solidFill>
                </a:rPr>
                <a:t>2 à 4 consultants</a:t>
              </a:r>
              <a:endParaRPr lang="fr-FR" dirty="0">
                <a:solidFill>
                  <a:schemeClr val="accent3"/>
                </a:solidFill>
              </a:endParaRPr>
            </a:p>
          </p:txBody>
        </p:sp>
      </p:gr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Eurogroup Autrement</a:t>
            </a:r>
          </a:p>
        </p:txBody>
      </p:sp>
      <p:grpSp>
        <p:nvGrpSpPr>
          <p:cNvPr id="7" name="Groupe 6">
            <a:extLst>
              <a:ext uri="{FF2B5EF4-FFF2-40B4-BE49-F238E27FC236}">
                <a16:creationId xmlns:a16="http://schemas.microsoft.com/office/drawing/2014/main" id="{B6FCFFD9-FC5F-1F45-FFA5-E039183ED419}"/>
              </a:ext>
            </a:extLst>
          </p:cNvPr>
          <p:cNvGrpSpPr/>
          <p:nvPr/>
        </p:nvGrpSpPr>
        <p:grpSpPr>
          <a:xfrm>
            <a:off x="272591" y="4694619"/>
            <a:ext cx="4581310" cy="1321159"/>
            <a:chOff x="5091210" y="1248707"/>
            <a:chExt cx="4581310" cy="1321159"/>
          </a:xfrm>
        </p:grpSpPr>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1248707"/>
              <a:ext cx="3679739" cy="1321159"/>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altLang="fr-FR" sz="1100" b="1" dirty="0">
                  <a:solidFill>
                    <a:schemeClr val="accent2"/>
                  </a:solidFill>
                </a:rPr>
                <a:t>Son besoin </a:t>
              </a:r>
              <a:r>
                <a:rPr lang="fr-FR" altLang="fr-FR" sz="1100" dirty="0"/>
                <a:t>: </a:t>
              </a:r>
              <a:r>
                <a:rPr lang="fr-FR" sz="1100" dirty="0">
                  <a:latin typeface="Segoe UI Light" panose="020B0502040204020203" pitchFamily="34" charset="0"/>
                  <a:cs typeface="Segoe UI Light" panose="020B0502040204020203" pitchFamily="34" charset="0"/>
                </a:rPr>
                <a:t>Transformer son modèle pour réussir un passage à l’échelle</a:t>
              </a:r>
            </a:p>
            <a:p>
              <a:pPr algn="just" defTabSz="457200" fontAlgn="base">
                <a:spcBef>
                  <a:spcPct val="0"/>
                </a:spcBef>
                <a:spcAft>
                  <a:spcPct val="0"/>
                </a:spcAft>
                <a:defRPr/>
              </a:pPr>
              <a:endParaRPr lang="fr-FR" sz="1100" dirty="0">
                <a:latin typeface="Segoe UI Light" panose="020B0502040204020203" pitchFamily="34" charset="0"/>
                <a:cs typeface="Segoe UI Light" panose="020B0502040204020203" pitchFamily="34" charset="0"/>
              </a:endParaRPr>
            </a:p>
            <a:p>
              <a:pPr algn="just" defTabSz="457200" fontAlgn="base">
                <a:spcBef>
                  <a:spcPct val="0"/>
                </a:spcBef>
                <a:spcAft>
                  <a:spcPct val="0"/>
                </a:spcAft>
              </a:pPr>
              <a:r>
                <a:rPr lang="fr-FR" altLang="fr-FR" sz="1100" b="1" dirty="0">
                  <a:solidFill>
                    <a:schemeClr val="accent2"/>
                  </a:solidFill>
                </a:rPr>
                <a:t>Notre action </a:t>
              </a:r>
              <a:r>
                <a:rPr lang="fr-FR" altLang="fr-FR" sz="1100" dirty="0"/>
                <a:t>: Cartographier les besoins territoriaux et les attentes des bénévoles, diagnostic des capacités de l'association (organisation, fonctionnement, gouvernance, etc.), proposition de scenarii d’orientation du projet associatif, déclinaison du projet en une feuille de route associative.</a:t>
              </a:r>
            </a:p>
          </p:txBody>
        </p:sp>
        <p:grpSp>
          <p:nvGrpSpPr>
            <p:cNvPr id="23" name="Groupe 22">
              <a:extLst>
                <a:ext uri="{FF2B5EF4-FFF2-40B4-BE49-F238E27FC236}">
                  <a16:creationId xmlns:a16="http://schemas.microsoft.com/office/drawing/2014/main" id="{D402F8D2-1020-7A1C-F1B1-0E6513737707}"/>
                </a:ext>
              </a:extLst>
            </p:cNvPr>
            <p:cNvGrpSpPr/>
            <p:nvPr/>
          </p:nvGrpSpPr>
          <p:grpSpPr>
            <a:xfrm>
              <a:off x="5091210" y="1480086"/>
              <a:ext cx="751411" cy="624316"/>
              <a:chOff x="5131490" y="2718417"/>
              <a:chExt cx="751411" cy="624316"/>
            </a:xfrm>
          </p:grpSpPr>
          <p:sp>
            <p:nvSpPr>
              <p:cNvPr id="79" name="ZoneTexte 78">
                <a:extLst>
                  <a:ext uri="{FF2B5EF4-FFF2-40B4-BE49-F238E27FC236}">
                    <a16:creationId xmlns:a16="http://schemas.microsoft.com/office/drawing/2014/main" id="{6F64613B-BA9B-4255-84B4-B7D5CB4D9A10}"/>
                  </a:ext>
                </a:extLst>
              </p:cNvPr>
              <p:cNvSpPr txBox="1"/>
              <p:nvPr/>
            </p:nvSpPr>
            <p:spPr>
              <a:xfrm>
                <a:off x="5250779" y="2718417"/>
                <a:ext cx="512833" cy="276999"/>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AÏDA</a:t>
                </a:r>
              </a:p>
            </p:txBody>
          </p:sp>
          <p:pic>
            <p:nvPicPr>
              <p:cNvPr id="1034" name="Picture 10" descr="Association Aida">
                <a:extLst>
                  <a:ext uri="{FF2B5EF4-FFF2-40B4-BE49-F238E27FC236}">
                    <a16:creationId xmlns:a16="http://schemas.microsoft.com/office/drawing/2014/main" id="{F4D206B7-6E3B-74B9-C485-3CEBC2EBC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490" y="3012523"/>
                <a:ext cx="751411" cy="33021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e 11">
            <a:extLst>
              <a:ext uri="{FF2B5EF4-FFF2-40B4-BE49-F238E27FC236}">
                <a16:creationId xmlns:a16="http://schemas.microsoft.com/office/drawing/2014/main" id="{FF5D4361-4840-0032-678E-4612EAD7FECE}"/>
              </a:ext>
            </a:extLst>
          </p:cNvPr>
          <p:cNvGrpSpPr/>
          <p:nvPr/>
        </p:nvGrpSpPr>
        <p:grpSpPr>
          <a:xfrm>
            <a:off x="272591" y="3002277"/>
            <a:ext cx="4581310" cy="1321159"/>
            <a:chOff x="299595" y="1393760"/>
            <a:chExt cx="4581310" cy="1321159"/>
          </a:xfrm>
        </p:grpSpPr>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1258712" y="1393760"/>
              <a:ext cx="3622193" cy="1321159"/>
            </a:xfrm>
            <a:prstGeom prst="rect">
              <a:avLst/>
            </a:prstGeom>
          </p:spPr>
          <p:txBody>
            <a:bodyPr vert="horz" lIns="0" tIns="0" rIns="0" bIns="0" rtlCol="0" anchor="ctr">
              <a:normAutofit lnSpcReduction="10000"/>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t>
              </a:r>
              <a:r>
                <a:rPr lang="fr-FR" sz="1100" dirty="0">
                  <a:latin typeface="Segoe UI Light" panose="020B0502040204020203" pitchFamily="34" charset="0"/>
                  <a:cs typeface="Segoe UI Light" panose="020B0502040204020203" pitchFamily="34" charset="0"/>
                </a:rPr>
                <a:t>Redéfinir la stratégie de l’association en concevant une cible organisationnelle adaptée à celle-ci et renforcer le modèle économique de l’association afin de pérenniser son activité</a:t>
              </a:r>
            </a:p>
            <a:p>
              <a:pPr algn="just" defTabSz="457200" fontAlgn="base">
                <a:spcBef>
                  <a:spcPct val="0"/>
                </a:spcBef>
                <a:spcAft>
                  <a:spcPct val="0"/>
                </a:spcAft>
              </a:pPr>
              <a:endParaRPr lang="fr-FR" sz="1100" dirty="0">
                <a:latin typeface="Segoe UI Light" panose="020B0502040204020203" pitchFamily="34" charset="0"/>
                <a:cs typeface="Segoe UI Light" panose="020B0502040204020203" pitchFamily="34" charset="0"/>
              </a:endParaRPr>
            </a:p>
            <a:p>
              <a:pPr algn="just" defTabSz="457200" fontAlgn="base">
                <a:spcBef>
                  <a:spcPct val="0"/>
                </a:spcBef>
                <a:spcAft>
                  <a:spcPct val="0"/>
                </a:spcAft>
              </a:pPr>
              <a:r>
                <a:rPr lang="fr-FR" altLang="fr-FR" b="1" dirty="0">
                  <a:solidFill>
                    <a:schemeClr val="accent2"/>
                  </a:solidFill>
                </a:rPr>
                <a:t>Notre action </a:t>
              </a:r>
              <a:r>
                <a:rPr lang="fr-FR" altLang="fr-FR" dirty="0"/>
                <a:t>: </a:t>
              </a:r>
              <a:r>
                <a:rPr lang="fr-FR" sz="1100" dirty="0">
                  <a:latin typeface="Segoe UI Light" panose="020B0502040204020203" pitchFamily="34" charset="0"/>
                  <a:cs typeface="Segoe UI Light" panose="020B0502040204020203" pitchFamily="34" charset="0"/>
                </a:rPr>
                <a:t>Diagnostic permettant une compréhension fine de l’association, définition de l’ambition alliant les éléments fondateurs de l’association et une projection dans l’avenir, réalisation d’une feuille de route avec une nouvelle organisation et un nouveau modèle économique</a:t>
              </a:r>
              <a:endParaRPr lang="fr-FR" altLang="fr-FR" dirty="0"/>
            </a:p>
          </p:txBody>
        </p:sp>
        <p:grpSp>
          <p:nvGrpSpPr>
            <p:cNvPr id="4" name="Groupe 3">
              <a:extLst>
                <a:ext uri="{FF2B5EF4-FFF2-40B4-BE49-F238E27FC236}">
                  <a16:creationId xmlns:a16="http://schemas.microsoft.com/office/drawing/2014/main" id="{A559CA24-ECCB-3E7A-8B30-38FE76092424}"/>
                </a:ext>
              </a:extLst>
            </p:cNvPr>
            <p:cNvGrpSpPr/>
            <p:nvPr/>
          </p:nvGrpSpPr>
          <p:grpSpPr>
            <a:xfrm>
              <a:off x="299595" y="1437251"/>
              <a:ext cx="884037" cy="1097451"/>
              <a:chOff x="5052250" y="4511223"/>
              <a:chExt cx="884037" cy="1097451"/>
            </a:xfrm>
          </p:grpSpPr>
          <p:sp>
            <p:nvSpPr>
              <p:cNvPr id="85" name="ZoneTexte 84">
                <a:extLst>
                  <a:ext uri="{FF2B5EF4-FFF2-40B4-BE49-F238E27FC236}">
                    <a16:creationId xmlns:a16="http://schemas.microsoft.com/office/drawing/2014/main" id="{241C3D4F-9175-4417-B859-4087091F7CE8}"/>
                  </a:ext>
                </a:extLst>
              </p:cNvPr>
              <p:cNvSpPr txBox="1"/>
              <p:nvPr/>
            </p:nvSpPr>
            <p:spPr>
              <a:xfrm>
                <a:off x="5052250" y="4511223"/>
                <a:ext cx="879009" cy="461665"/>
              </a:xfrm>
              <a:prstGeom prst="rect">
                <a:avLst/>
              </a:prstGeom>
              <a:noFill/>
            </p:spPr>
            <p:txBody>
              <a:bodyPr wrap="squar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Le chaînon manquant</a:t>
                </a:r>
              </a:p>
            </p:txBody>
          </p:sp>
          <p:pic>
            <p:nvPicPr>
              <p:cNvPr id="3" name="Image 2">
                <a:extLst>
                  <a:ext uri="{FF2B5EF4-FFF2-40B4-BE49-F238E27FC236}">
                    <a16:creationId xmlns:a16="http://schemas.microsoft.com/office/drawing/2014/main" id="{A3BF7342-04CB-4989-C8D9-305CC6159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2250" y="4995537"/>
                <a:ext cx="884037" cy="613137"/>
              </a:xfrm>
              <a:prstGeom prst="rect">
                <a:avLst/>
              </a:prstGeom>
            </p:spPr>
          </p:pic>
        </p:grpSp>
      </p:grpSp>
      <p:grpSp>
        <p:nvGrpSpPr>
          <p:cNvPr id="11" name="Groupe 10">
            <a:extLst>
              <a:ext uri="{FF2B5EF4-FFF2-40B4-BE49-F238E27FC236}">
                <a16:creationId xmlns:a16="http://schemas.microsoft.com/office/drawing/2014/main" id="{0BA3BE08-F04E-DE0A-3973-8AA011125DFD}"/>
              </a:ext>
            </a:extLst>
          </p:cNvPr>
          <p:cNvGrpSpPr/>
          <p:nvPr/>
        </p:nvGrpSpPr>
        <p:grpSpPr>
          <a:xfrm>
            <a:off x="5101723" y="4694619"/>
            <a:ext cx="4653315" cy="1171486"/>
            <a:chOff x="343935" y="4637009"/>
            <a:chExt cx="4653315" cy="1171486"/>
          </a:xfrm>
        </p:grpSpPr>
        <p:sp>
          <p:nvSpPr>
            <p:cNvPr id="8" name="Text Placeholder 38">
              <a:extLst>
                <a:ext uri="{FF2B5EF4-FFF2-40B4-BE49-F238E27FC236}">
                  <a16:creationId xmlns:a16="http://schemas.microsoft.com/office/drawing/2014/main" id="{EC11FAC2-7954-0F2A-C2A4-539B7AA8F3D0}"/>
                </a:ext>
              </a:extLst>
            </p:cNvPr>
            <p:cNvSpPr txBox="1">
              <a:spLocks/>
            </p:cNvSpPr>
            <p:nvPr/>
          </p:nvSpPr>
          <p:spPr>
            <a:xfrm>
              <a:off x="1303052" y="4637009"/>
              <a:ext cx="3694198"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a:t>
              </a:r>
              <a:r>
                <a:rPr lang="fr-FR" altLang="fr-FR" sz="1100" dirty="0"/>
                <a:t>: Renforcer la stabilité financière de l’association pour développer son implantation, élargir les bénéficiaires et faire reconnaitre la formation de biographe hospitalier</a:t>
              </a:r>
            </a:p>
            <a:p>
              <a:pPr>
                <a:defRPr/>
              </a:pPr>
              <a:endParaRPr lang="fr-FR" altLang="fr-FR" sz="1100" dirty="0"/>
            </a:p>
            <a:p>
              <a:pPr algn="just" defTabSz="457200" fontAlgn="base">
                <a:spcBef>
                  <a:spcPct val="0"/>
                </a:spcBef>
                <a:spcAft>
                  <a:spcPct val="0"/>
                </a:spcAft>
              </a:pPr>
              <a:r>
                <a:rPr lang="fr-FR" altLang="fr-FR" sz="1100" b="1" dirty="0">
                  <a:solidFill>
                    <a:schemeClr val="accent2"/>
                  </a:solidFill>
                </a:rPr>
                <a:t>Notre action </a:t>
              </a:r>
              <a:r>
                <a:rPr lang="fr-FR" altLang="fr-FR" sz="1100" dirty="0"/>
                <a:t>: Cadrage du besoin et état des lieux conduisant à la mise à jour du projet associatif. Analyse des scénarii et des leviers de croissance financière permettant des propositions d’orientations et l’établissement d’une feuille de route stratégique pour le renforcement financier de l’association</a:t>
              </a:r>
            </a:p>
          </p:txBody>
        </p:sp>
        <p:sp>
          <p:nvSpPr>
            <p:cNvPr id="9" name="ZoneTexte 8">
              <a:extLst>
                <a:ext uri="{FF2B5EF4-FFF2-40B4-BE49-F238E27FC236}">
                  <a16:creationId xmlns:a16="http://schemas.microsoft.com/office/drawing/2014/main" id="{A0B99A27-2E1F-3E01-DFB7-A8B6BF14017E}"/>
                </a:ext>
              </a:extLst>
            </p:cNvPr>
            <p:cNvSpPr txBox="1"/>
            <p:nvPr/>
          </p:nvSpPr>
          <p:spPr>
            <a:xfrm>
              <a:off x="343935" y="4676450"/>
              <a:ext cx="963725" cy="461665"/>
            </a:xfrm>
            <a:prstGeom prst="rect">
              <a:avLst/>
            </a:prstGeom>
            <a:noFill/>
          </p:spPr>
          <p:txBody>
            <a:bodyPr wrap="squar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Traces de Vies</a:t>
              </a:r>
            </a:p>
          </p:txBody>
        </p:sp>
        <p:pic>
          <p:nvPicPr>
            <p:cNvPr id="10" name="Image 9">
              <a:extLst>
                <a:ext uri="{FF2B5EF4-FFF2-40B4-BE49-F238E27FC236}">
                  <a16:creationId xmlns:a16="http://schemas.microsoft.com/office/drawing/2014/main" id="{5F9EFC70-6ED0-07ED-F80D-6238041EA1E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8275" y="5055415"/>
              <a:ext cx="859703" cy="522447"/>
            </a:xfrm>
            <a:prstGeom prst="rect">
              <a:avLst/>
            </a:prstGeom>
          </p:spPr>
        </p:pic>
      </p:grpSp>
      <p:grpSp>
        <p:nvGrpSpPr>
          <p:cNvPr id="15" name="Groupe 14">
            <a:extLst>
              <a:ext uri="{FF2B5EF4-FFF2-40B4-BE49-F238E27FC236}">
                <a16:creationId xmlns:a16="http://schemas.microsoft.com/office/drawing/2014/main" id="{EC665E6D-C975-1F0D-DCD9-072B1E2AB41D}"/>
              </a:ext>
            </a:extLst>
          </p:cNvPr>
          <p:cNvGrpSpPr/>
          <p:nvPr/>
        </p:nvGrpSpPr>
        <p:grpSpPr>
          <a:xfrm>
            <a:off x="5146063" y="3002277"/>
            <a:ext cx="4608975" cy="1171486"/>
            <a:chOff x="261196" y="1573748"/>
            <a:chExt cx="4608975" cy="1171486"/>
          </a:xfrm>
        </p:grpSpPr>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1247978" y="1573748"/>
              <a:ext cx="3622193"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a:t>
              </a:r>
              <a:r>
                <a:rPr lang="fr-FR" altLang="fr-FR" sz="1100" dirty="0"/>
                <a:t>: Mettre en place une stratégie de passage à l’échelle nationale et pérenniser le modèle de financement</a:t>
              </a:r>
            </a:p>
            <a:p>
              <a:pPr algn="just">
                <a:defRPr/>
              </a:pPr>
              <a:endParaRPr lang="fr-FR" altLang="fr-FR" sz="1100" dirty="0"/>
            </a:p>
            <a:p>
              <a:pPr algn="just">
                <a:defRPr/>
              </a:pPr>
              <a:r>
                <a:rPr lang="fr-FR" altLang="fr-FR" sz="1100" b="1" dirty="0">
                  <a:solidFill>
                    <a:schemeClr val="accent2"/>
                  </a:solidFill>
                </a:rPr>
                <a:t>Notre action </a:t>
              </a:r>
              <a:r>
                <a:rPr lang="fr-FR" altLang="fr-FR" sz="1100" dirty="0"/>
                <a:t>: Diagnostic de l’organisation et de la stratégie actuelle. Réalisation d’un benchmark sur les modèles économiques et les stratégies de nationalisation des associations. Co-construction d’une stratégie à 1 an, 5 ans et 10 ans du modèle économique et de la feuille de route associée.</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288861" y="1613189"/>
              <a:ext cx="963725" cy="461665"/>
            </a:xfrm>
            <a:prstGeom prst="rect">
              <a:avLst/>
            </a:prstGeom>
            <a:noFill/>
          </p:spPr>
          <p:txBody>
            <a:bodyPr wrap="squar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Choisis ta planète</a:t>
              </a:r>
            </a:p>
          </p:txBody>
        </p:sp>
        <p:pic>
          <p:nvPicPr>
            <p:cNvPr id="14" name="Image 13">
              <a:extLst>
                <a:ext uri="{FF2B5EF4-FFF2-40B4-BE49-F238E27FC236}">
                  <a16:creationId xmlns:a16="http://schemas.microsoft.com/office/drawing/2014/main" id="{AC3624C6-ED8C-5335-B0A3-DA9D8EAE67FC}"/>
                </a:ext>
              </a:extLst>
            </p:cNvPr>
            <p:cNvPicPr>
              <a:picLocks noChangeAspect="1"/>
            </p:cNvPicPr>
            <p:nvPr/>
          </p:nvPicPr>
          <p:blipFill>
            <a:blip r:embed="rId6"/>
            <a:stretch>
              <a:fillRect/>
            </a:stretch>
          </p:blipFill>
          <p:spPr>
            <a:xfrm>
              <a:off x="261196" y="2066892"/>
              <a:ext cx="860189" cy="319967"/>
            </a:xfrm>
            <a:prstGeom prst="rect">
              <a:avLst/>
            </a:prstGeom>
          </p:spPr>
        </p:pic>
      </p:grpSp>
      <p:grpSp>
        <p:nvGrpSpPr>
          <p:cNvPr id="16" name="Groupe 15">
            <a:extLst>
              <a:ext uri="{FF2B5EF4-FFF2-40B4-BE49-F238E27FC236}">
                <a16:creationId xmlns:a16="http://schemas.microsoft.com/office/drawing/2014/main" id="{ABDB44D8-7802-1769-D056-793597351F2B}"/>
              </a:ext>
            </a:extLst>
          </p:cNvPr>
          <p:cNvGrpSpPr/>
          <p:nvPr/>
        </p:nvGrpSpPr>
        <p:grpSpPr>
          <a:xfrm>
            <a:off x="5124104" y="1477764"/>
            <a:ext cx="4630934" cy="1171486"/>
            <a:chOff x="255752" y="1684701"/>
            <a:chExt cx="4630934" cy="1171486"/>
          </a:xfrm>
        </p:grpSpPr>
        <p:pic>
          <p:nvPicPr>
            <p:cNvPr id="2" name="Image 1">
              <a:extLst>
                <a:ext uri="{FF2B5EF4-FFF2-40B4-BE49-F238E27FC236}">
                  <a16:creationId xmlns:a16="http://schemas.microsoft.com/office/drawing/2014/main" id="{D10E173D-A96F-9727-CDBF-06DDC0FD7EAA}"/>
                </a:ext>
              </a:extLst>
            </p:cNvPr>
            <p:cNvPicPr>
              <a:picLocks noChangeAspect="1"/>
            </p:cNvPicPr>
            <p:nvPr/>
          </p:nvPicPr>
          <p:blipFill rotWithShape="1">
            <a:blip r:embed="rId7"/>
            <a:srcRect b="15673"/>
            <a:stretch/>
          </p:blipFill>
          <p:spPr>
            <a:xfrm>
              <a:off x="402677" y="1923073"/>
              <a:ext cx="798520" cy="839177"/>
            </a:xfrm>
            <a:prstGeom prst="rect">
              <a:avLst/>
            </a:prstGeom>
          </p:spPr>
        </p:pic>
        <p:sp>
          <p:nvSpPr>
            <p:cNvPr id="6" name="ZoneTexte 5">
              <a:extLst>
                <a:ext uri="{FF2B5EF4-FFF2-40B4-BE49-F238E27FC236}">
                  <a16:creationId xmlns:a16="http://schemas.microsoft.com/office/drawing/2014/main" id="{E17709CC-E180-DC0A-C4C6-E42D21380604}"/>
                </a:ext>
              </a:extLst>
            </p:cNvPr>
            <p:cNvSpPr txBox="1"/>
            <p:nvPr/>
          </p:nvSpPr>
          <p:spPr>
            <a:xfrm>
              <a:off x="255752" y="1708068"/>
              <a:ext cx="1072800" cy="276999"/>
            </a:xfrm>
            <a:prstGeom prst="rect">
              <a:avLst/>
            </a:prstGeom>
            <a:noFill/>
          </p:spPr>
          <p:txBody>
            <a:bodyPr wrap="squar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SOLAAL</a:t>
              </a:r>
            </a:p>
          </p:txBody>
        </p:sp>
        <p:sp>
          <p:nvSpPr>
            <p:cNvPr id="13" name="Text Placeholder 38">
              <a:extLst>
                <a:ext uri="{FF2B5EF4-FFF2-40B4-BE49-F238E27FC236}">
                  <a16:creationId xmlns:a16="http://schemas.microsoft.com/office/drawing/2014/main" id="{F9C6FB16-7158-FA52-3208-13CCD9160AC8}"/>
                </a:ext>
              </a:extLst>
            </p:cNvPr>
            <p:cNvSpPr txBox="1">
              <a:spLocks/>
            </p:cNvSpPr>
            <p:nvPr/>
          </p:nvSpPr>
          <p:spPr>
            <a:xfrm>
              <a:off x="1264493" y="1684701"/>
              <a:ext cx="3622193"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 </a:t>
              </a:r>
              <a:r>
                <a:rPr lang="fr-FR" altLang="fr-FR" sz="1100" dirty="0"/>
                <a:t>Revoir ses modes de fonctionnement internes et l’articulation avec son réseau afin d’assurer sa pérennité</a:t>
              </a:r>
            </a:p>
            <a:p>
              <a:pPr algn="just">
                <a:defRPr/>
              </a:pPr>
              <a:endParaRPr lang="fr-FR" altLang="fr-FR" sz="1100" dirty="0"/>
            </a:p>
            <a:p>
              <a:pPr algn="just">
                <a:defRPr/>
              </a:pPr>
              <a:r>
                <a:rPr lang="fr-FR" altLang="fr-FR" sz="1100" b="1" dirty="0">
                  <a:solidFill>
                    <a:schemeClr val="accent2"/>
                  </a:solidFill>
                </a:rPr>
                <a:t>Notre action </a:t>
              </a:r>
              <a:r>
                <a:rPr lang="fr-FR" altLang="fr-FR" sz="1100" dirty="0"/>
                <a:t>: Diagnostic organisationnel, proposition d’une nouvelle gouvernance et plan de conduite du changement associé</a:t>
              </a:r>
            </a:p>
          </p:txBody>
        </p:sp>
      </p:grpSp>
      <p:grpSp>
        <p:nvGrpSpPr>
          <p:cNvPr id="24" name="Groupe 23">
            <a:extLst>
              <a:ext uri="{FF2B5EF4-FFF2-40B4-BE49-F238E27FC236}">
                <a16:creationId xmlns:a16="http://schemas.microsoft.com/office/drawing/2014/main" id="{B197B288-C3E9-BBF9-5B70-CB97944BEA8A}"/>
              </a:ext>
            </a:extLst>
          </p:cNvPr>
          <p:cNvGrpSpPr/>
          <p:nvPr/>
        </p:nvGrpSpPr>
        <p:grpSpPr>
          <a:xfrm>
            <a:off x="222967" y="1477764"/>
            <a:ext cx="4630934" cy="1171486"/>
            <a:chOff x="222967" y="1477764"/>
            <a:chExt cx="4630934" cy="1171486"/>
          </a:xfrm>
        </p:grpSpPr>
        <p:sp>
          <p:nvSpPr>
            <p:cNvPr id="19" name="ZoneTexte 18">
              <a:extLst>
                <a:ext uri="{FF2B5EF4-FFF2-40B4-BE49-F238E27FC236}">
                  <a16:creationId xmlns:a16="http://schemas.microsoft.com/office/drawing/2014/main" id="{BB3E1CE3-43BC-65BF-06A1-F946E3A860ED}"/>
                </a:ext>
              </a:extLst>
            </p:cNvPr>
            <p:cNvSpPr txBox="1"/>
            <p:nvPr/>
          </p:nvSpPr>
          <p:spPr>
            <a:xfrm>
              <a:off x="222967" y="1501131"/>
              <a:ext cx="1072800" cy="276999"/>
            </a:xfrm>
            <a:prstGeom prst="rect">
              <a:avLst/>
            </a:prstGeom>
            <a:noFill/>
          </p:spPr>
          <p:txBody>
            <a:bodyPr wrap="squar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PPE</a:t>
              </a:r>
            </a:p>
          </p:txBody>
        </p:sp>
        <p:sp>
          <p:nvSpPr>
            <p:cNvPr id="20" name="Text Placeholder 38">
              <a:extLst>
                <a:ext uri="{FF2B5EF4-FFF2-40B4-BE49-F238E27FC236}">
                  <a16:creationId xmlns:a16="http://schemas.microsoft.com/office/drawing/2014/main" id="{0B5CF496-ED3A-8E61-CB87-F0D13EDC8804}"/>
                </a:ext>
              </a:extLst>
            </p:cNvPr>
            <p:cNvSpPr txBox="1">
              <a:spLocks/>
            </p:cNvSpPr>
            <p:nvPr/>
          </p:nvSpPr>
          <p:spPr>
            <a:xfrm>
              <a:off x="1231708" y="1477764"/>
              <a:ext cx="3622193"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 </a:t>
              </a:r>
              <a:r>
                <a:rPr lang="fr-FR" altLang="fr-FR" sz="1100" dirty="0"/>
                <a:t>Définir une stratégie d’essaimage pérenne</a:t>
              </a:r>
            </a:p>
            <a:p>
              <a:pPr algn="just">
                <a:defRPr/>
              </a:pPr>
              <a:r>
                <a:rPr lang="fr-FR" altLang="fr-FR" sz="1100" b="1" dirty="0">
                  <a:solidFill>
                    <a:schemeClr val="accent2"/>
                  </a:solidFill>
                </a:rPr>
                <a:t>Notre action </a:t>
              </a:r>
              <a:r>
                <a:rPr lang="fr-FR" altLang="fr-FR" sz="1100" dirty="0"/>
                <a:t>: </a:t>
              </a:r>
              <a:r>
                <a:rPr lang="fr-FR" sz="1100" dirty="0">
                  <a:latin typeface="Segoe UI Light" panose="020B0502040204020203" pitchFamily="34" charset="0"/>
                  <a:cs typeface="Segoe UI Light" panose="020B0502040204020203" pitchFamily="34" charset="0"/>
                </a:rPr>
                <a:t>Diagnostic permettant une compréhension fine de l’association, définition de l’ambition, réalisation d’une feuille de route avec une nouvelle organisation et un nouveau modèle économique</a:t>
              </a:r>
              <a:endParaRPr lang="fr-FR" altLang="fr-FR" sz="1100" dirty="0"/>
            </a:p>
          </p:txBody>
        </p:sp>
        <p:pic>
          <p:nvPicPr>
            <p:cNvPr id="21" name="Image 20">
              <a:extLst>
                <a:ext uri="{FF2B5EF4-FFF2-40B4-BE49-F238E27FC236}">
                  <a16:creationId xmlns:a16="http://schemas.microsoft.com/office/drawing/2014/main" id="{D7EADB64-4206-C399-0C59-211A0323B74F}"/>
                </a:ext>
              </a:extLst>
            </p:cNvPr>
            <p:cNvPicPr>
              <a:picLocks noChangeAspect="1"/>
            </p:cNvPicPr>
            <p:nvPr/>
          </p:nvPicPr>
          <p:blipFill>
            <a:blip r:embed="rId8"/>
            <a:stretch>
              <a:fillRect/>
            </a:stretch>
          </p:blipFill>
          <p:spPr>
            <a:xfrm>
              <a:off x="247707" y="1795237"/>
              <a:ext cx="875514" cy="582615"/>
            </a:xfrm>
            <a:prstGeom prst="rect">
              <a:avLst/>
            </a:prstGeom>
          </p:spPr>
        </p:pic>
      </p:grpSp>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1307317"/>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dirty="0">
              <a:solidFill>
                <a:srgbClr val="000000"/>
              </a:solidFill>
              <a:latin typeface="Segoe UI Light" panose="020B0502040204020203" pitchFamily="34" charset="0"/>
              <a:cs typeface="Segoe UI Light" panose="020B0502040204020203" pitchFamily="34" charset="0"/>
            </a:endParaRP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30201" y="2455082"/>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1920092"/>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dirty="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14338" y="1049853"/>
            <a:ext cx="13763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1</a:t>
            </a:r>
            <a:r>
              <a:rPr lang="fr-FR" altLang="fr-FR" sz="1050" b="1" kern="0" baseline="3000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er</a:t>
            </a: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octobre 2025</a:t>
            </a: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1049853"/>
            <a:ext cx="1219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Mi-octobre 2025</a:t>
            </a: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5409506" y="888271"/>
            <a:ext cx="1040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C00000"/>
                </a:solidFill>
                <a:latin typeface="Segoe UI Light" panose="020B0502040204020203" pitchFamily="34" charset="0"/>
                <a:ea typeface="Segoe UI" panose="020B0502040204020203" pitchFamily="34" charset="0"/>
                <a:cs typeface="Segoe UI Light" panose="020B0502040204020203" pitchFamily="34" charset="0"/>
              </a:rPr>
              <a:t>15 janvier 2026 à 18h</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6321293" y="1049853"/>
            <a:ext cx="20163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Printemps 2026</a:t>
            </a: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1859767"/>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sp>
        <p:nvSpPr>
          <p:cNvPr id="21" name="Rectangle 20">
            <a:extLst>
              <a:ext uri="{FF2B5EF4-FFF2-40B4-BE49-F238E27FC236}">
                <a16:creationId xmlns:a16="http://schemas.microsoft.com/office/drawing/2014/main" id="{06F54E0C-3BC0-475F-89B0-D37F01EA5179}"/>
              </a:ext>
            </a:extLst>
          </p:cNvPr>
          <p:cNvSpPr/>
          <p:nvPr/>
        </p:nvSpPr>
        <p:spPr bwMode="auto">
          <a:xfrm>
            <a:off x="479425" y="3275817"/>
            <a:ext cx="12033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Lancement de l’appel à projets</a:t>
            </a:r>
          </a:p>
        </p:txBody>
      </p:sp>
      <p:sp>
        <p:nvSpPr>
          <p:cNvPr id="23" name="Rectangle 22">
            <a:extLst>
              <a:ext uri="{FF2B5EF4-FFF2-40B4-BE49-F238E27FC236}">
                <a16:creationId xmlns:a16="http://schemas.microsoft.com/office/drawing/2014/main" id="{03A3BB7E-CD01-4DB3-8A2C-18BA9E9F459E}"/>
              </a:ext>
            </a:extLst>
          </p:cNvPr>
          <p:cNvSpPr/>
          <p:nvPr/>
        </p:nvSpPr>
        <p:spPr bwMode="auto">
          <a:xfrm>
            <a:off x="3051175" y="3275817"/>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sp>
        <p:nvSpPr>
          <p:cNvPr id="25" name="Rectangle 24">
            <a:extLst>
              <a:ext uri="{FF2B5EF4-FFF2-40B4-BE49-F238E27FC236}">
                <a16:creationId xmlns:a16="http://schemas.microsoft.com/office/drawing/2014/main" id="{AB2978E6-7FBC-43BB-ACDD-3C073541CDBB}"/>
              </a:ext>
            </a:extLst>
          </p:cNvPr>
          <p:cNvSpPr/>
          <p:nvPr/>
        </p:nvSpPr>
        <p:spPr bwMode="auto">
          <a:xfrm>
            <a:off x="5445558" y="3275817"/>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lIns="91440" tIns="45720" rIns="91440" bIns="45720" anchor="ctr"/>
          <a:lstStyle/>
          <a:p>
            <a:pPr algn="ctr">
              <a:defRPr/>
            </a:pPr>
            <a:r>
              <a:rPr lang="fr-FR" sz="1050" b="1" kern="0" dirty="0">
                <a:latin typeface="Segoe UI Light"/>
                <a:ea typeface="Segoe UI" panose="020B0502040204020203" pitchFamily="34" charset="0"/>
                <a:cs typeface="Segoe UI Light"/>
              </a:rPr>
              <a:t>45</a:t>
            </a:r>
            <a:r>
              <a:rPr lang="fr-FR" sz="1050" b="1" kern="0" baseline="30000" dirty="0">
                <a:latin typeface="Segoe UI Light"/>
                <a:ea typeface="Segoe UI" panose="020B0502040204020203" pitchFamily="34" charset="0"/>
                <a:cs typeface="Segoe UI Light"/>
              </a:rPr>
              <a:t>e</a:t>
            </a:r>
            <a:r>
              <a:rPr lang="fr-FR" sz="1050" b="1" kern="0" dirty="0">
                <a:latin typeface="Segoe UI Light"/>
                <a:ea typeface="Segoe UI" panose="020B0502040204020203" pitchFamily="34" charset="0"/>
                <a:cs typeface="Segoe UI Light"/>
              </a:rPr>
              <a:t> Jury en présentiel à Paris</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1920092"/>
            <a:ext cx="2330651"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dirty="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4" y="1859767"/>
            <a:ext cx="2313191"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Parrainage : </a:t>
            </a:r>
          </a:p>
          <a:p>
            <a:pPr algn="ctr">
              <a:defRPr/>
            </a:pPr>
            <a:r>
              <a:rPr lang="fr-FR" sz="105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a:p>
            <a:pPr algn="ctr">
              <a:defRPr/>
            </a:pPr>
            <a:r>
              <a:rPr lang="fr-FR" sz="105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préparation de l’oral du jury</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1920092"/>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dirty="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1859767"/>
            <a:ext cx="1873250" cy="1000125"/>
          </a:xfrm>
          <a:prstGeom prst="rect">
            <a:avLst/>
          </a:prstGeom>
          <a:noFill/>
          <a:ln w="12700" cap="flat" cmpd="sng" algn="ctr">
            <a:noFill/>
            <a:prstDash val="solid"/>
            <a:round/>
            <a:headEnd type="none" w="sm" len="sm"/>
            <a:tailEnd type="none" w="sm" len="sm"/>
          </a:ln>
          <a:effectLst/>
        </p:spPr>
        <p:txBody>
          <a:bodyPr lIns="91440" tIns="45720" rIns="91440" bIns="4572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3275817"/>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753421" y="872882"/>
            <a:ext cx="1296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C00000"/>
                </a:solidFill>
                <a:latin typeface="Segoe UI Light" panose="020B0502040204020203" pitchFamily="34" charset="0"/>
                <a:ea typeface="Segoe UI" panose="020B0502040204020203" pitchFamily="34" charset="0"/>
                <a:cs typeface="Segoe UI Light" panose="020B0502040204020203" pitchFamily="34" charset="0"/>
              </a:rPr>
              <a:t>3 novembre 2025</a:t>
            </a:r>
          </a:p>
          <a:p>
            <a:pPr algn="ctr" eaLnBrk="1" hangingPunct="1">
              <a:spcBef>
                <a:spcPct val="0"/>
              </a:spcBef>
              <a:buClrTx/>
              <a:buSzTx/>
              <a:buFontTx/>
              <a:buNone/>
              <a:defRPr/>
            </a:pPr>
            <a:r>
              <a:rPr lang="fr-FR" altLang="fr-FR" sz="1050" b="1" kern="0" dirty="0">
                <a:solidFill>
                  <a:srgbClr val="C00000"/>
                </a:solidFill>
                <a:latin typeface="Segoe UI Light" panose="020B0502040204020203" pitchFamily="34" charset="0"/>
                <a:ea typeface="Segoe UI" panose="020B0502040204020203" pitchFamily="34" charset="0"/>
                <a:cs typeface="Segoe UI Light" panose="020B0502040204020203" pitchFamily="34" charset="0"/>
              </a:rPr>
              <a:t> à 18h</a:t>
            </a:r>
          </a:p>
        </p:txBody>
      </p:sp>
      <p:sp>
        <p:nvSpPr>
          <p:cNvPr id="39" name="Rectangle 38">
            <a:extLst>
              <a:ext uri="{FF2B5EF4-FFF2-40B4-BE49-F238E27FC236}">
                <a16:creationId xmlns:a16="http://schemas.microsoft.com/office/drawing/2014/main" id="{CE087F7E-2A22-45EA-9981-192EAADCEED3}"/>
              </a:ext>
            </a:extLst>
          </p:cNvPr>
          <p:cNvSpPr/>
          <p:nvPr/>
        </p:nvSpPr>
        <p:spPr bwMode="auto">
          <a:xfrm>
            <a:off x="1847850" y="3275817"/>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C00000"/>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1920092"/>
            <a:ext cx="972504"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dirty="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1859767"/>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Présélection :</a:t>
            </a:r>
          </a:p>
          <a:p>
            <a:pPr algn="ctr">
              <a:defRPr/>
            </a:pPr>
            <a:r>
              <a:rPr lang="fr-FR" sz="105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étude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314767" y="3957917"/>
            <a:ext cx="701472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ts val="600"/>
              </a:spcBef>
              <a:buClr>
                <a:srgbClr val="00ADE9"/>
              </a:buClr>
              <a:buSzTx/>
              <a:buFont typeface="Wingdings" panose="05000000000000000000" pitchFamily="2" charset="2"/>
              <a:buChar char="§"/>
              <a:defRPr/>
            </a:pP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La Fondation Eurogroup étudie l’ensemble des </a:t>
            </a:r>
            <a:r>
              <a:rPr lang="fr-FR" altLang="fr-FR" sz="1200" b="1" kern="0" dirty="0">
                <a:solidFill>
                  <a:srgbClr val="00ADE9"/>
                </a:solidFill>
                <a:latin typeface="Segoe UI Light" panose="020B0502040204020203" pitchFamily="34" charset="0"/>
                <a:ea typeface="Segoe UI" panose="020B0502040204020203" pitchFamily="34" charset="0"/>
                <a:cs typeface="Segoe UI Light" panose="020B0502040204020203" pitchFamily="34" charset="0"/>
              </a:rPr>
              <a:t>dossiers éligibles </a:t>
            </a: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en </a:t>
            </a:r>
            <a:r>
              <a:rPr lang="fr-FR" altLang="fr-FR" sz="120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présélectionne </a:t>
            </a: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quelques-uns qui pourront porter leur dossier devant le Jury</a:t>
            </a:r>
          </a:p>
          <a:p>
            <a:pPr algn="just" eaLnBrk="1" hangingPunct="1">
              <a:spcBef>
                <a:spcPts val="600"/>
              </a:spcBef>
              <a:buClr>
                <a:srgbClr val="00ADE9"/>
              </a:buClr>
              <a:buSzTx/>
              <a:buFont typeface="Wingdings" panose="05000000000000000000" pitchFamily="2" charset="2"/>
              <a:buChar char="§"/>
              <a:defRPr/>
            </a:pPr>
            <a:r>
              <a:rPr lang="fr-FR" altLang="fr-FR" sz="1200" b="1" kern="0" dirty="0">
                <a:solidFill>
                  <a:srgbClr val="00ADE9"/>
                </a:solidFill>
                <a:latin typeface="Segoe UI Light" panose="020B0502040204020203" pitchFamily="34" charset="0"/>
                <a:ea typeface="Segoe UI" panose="020B0502040204020203" pitchFamily="34" charset="0"/>
                <a:cs typeface="Segoe UI Light" panose="020B0502040204020203" pitchFamily="34" charset="0"/>
              </a:rPr>
              <a:t>Une équipe de parrains </a:t>
            </a:r>
            <a:r>
              <a:rPr lang="fr-FR" altLang="fr-FR" sz="1200" kern="0" dirty="0">
                <a:solidFill>
                  <a:srgbClr val="000000"/>
                </a:solidFill>
                <a:latin typeface="Segoe UI Light" panose="020B0502040204020203" pitchFamily="34" charset="0"/>
                <a:cs typeface="Segoe UI Light" panose="020B0502040204020203" pitchFamily="34" charset="0"/>
              </a:rPr>
              <a:t>d’Eurogroup</a:t>
            </a:r>
            <a:r>
              <a:rPr lang="fr-FR" altLang="fr-FR" sz="1200" b="1" kern="0" dirty="0">
                <a:solidFill>
                  <a:srgbClr val="00ADE9"/>
                </a:solidFill>
                <a:latin typeface="Segoe UI Light" panose="020B0502040204020203" pitchFamily="34" charset="0"/>
                <a:ea typeface="Segoe UI" panose="020B0502040204020203" pitchFamily="34" charset="0"/>
                <a:cs typeface="Segoe UI Light" panose="020B0502040204020203" pitchFamily="34" charset="0"/>
              </a:rPr>
              <a:t> </a:t>
            </a:r>
            <a:r>
              <a:rPr lang="fr-FR" altLang="fr-FR" sz="1200" kern="0" dirty="0">
                <a:solidFill>
                  <a:srgbClr val="000000"/>
                </a:solidFill>
                <a:latin typeface="Segoe UI Light" panose="020B0502040204020203" pitchFamily="34" charset="0"/>
                <a:cs typeface="Segoe UI Light" panose="020B0502040204020203" pitchFamily="34" charset="0"/>
              </a:rPr>
              <a:t>Consulting est attribuée à chaque organisme présélectionné. Les consultants vous aideront :</a:t>
            </a:r>
          </a:p>
          <a:p>
            <a:pPr marL="508000" lvl="1" indent="-171450" algn="just" eaLnBrk="1" hangingPunct="1">
              <a:spcBef>
                <a:spcPct val="0"/>
              </a:spcBef>
              <a:buClr>
                <a:schemeClr val="accent1"/>
              </a:buClr>
              <a:buSzTx/>
              <a:buFontTx/>
              <a:buChar char="-"/>
              <a:defRPr/>
            </a:pPr>
            <a:r>
              <a:rPr lang="fr-FR" altLang="fr-FR" sz="1200" kern="0" dirty="0">
                <a:solidFill>
                  <a:srgbClr val="000000"/>
                </a:solidFill>
                <a:latin typeface="Segoe UI Light" panose="020B0502040204020203" pitchFamily="34" charset="0"/>
                <a:cs typeface="Segoe UI Light" panose="020B0502040204020203" pitchFamily="34" charset="0"/>
              </a:rPr>
              <a:t>à formaliser </a:t>
            </a: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une proposition d’intervention précisant l’objectif, les résultats attendus, les conditions d’intervention et le planning envisagé,</a:t>
            </a:r>
          </a:p>
          <a:p>
            <a:pPr marL="508000" lvl="1" indent="-171450" algn="just" eaLnBrk="1" hangingPunct="1">
              <a:spcBef>
                <a:spcPct val="0"/>
              </a:spcBef>
              <a:buClr>
                <a:schemeClr val="accent1"/>
              </a:buClr>
              <a:buSzTx/>
              <a:buFontTx/>
              <a:buChar char="-"/>
              <a:defRPr/>
            </a:pPr>
            <a:r>
              <a:rPr lang="fr-FR" altLang="fr-FR" sz="1200" kern="0" dirty="0">
                <a:solidFill>
                  <a:srgbClr val="000000"/>
                </a:solidFill>
                <a:latin typeface="Segoe UI Light" panose="020B0502040204020203" pitchFamily="34" charset="0"/>
                <a:cs typeface="Segoe UI Light" panose="020B0502040204020203" pitchFamily="34" charset="0"/>
              </a:rPr>
              <a:t>à préparer votre passage en présentiel devant le Jury.</a:t>
            </a:r>
            <a:endPar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endParaRPr>
          </a:p>
          <a:p>
            <a:pPr algn="just" eaLnBrk="1" hangingPunct="1">
              <a:spcBef>
                <a:spcPts val="600"/>
              </a:spcBef>
              <a:buClr>
                <a:srgbClr val="00ADE9"/>
              </a:buClr>
              <a:buSzTx/>
              <a:buFont typeface="Wingdings" panose="05000000000000000000" pitchFamily="2" charset="2"/>
              <a:buChar char="§"/>
              <a:defRPr/>
            </a:pP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Le Jury est composé pour partie de membres d’Eurogroup Consulting et de personnalités extérieures.</a:t>
            </a:r>
          </a:p>
          <a:p>
            <a:pPr algn="just" eaLnBrk="1" hangingPunct="1">
              <a:spcBef>
                <a:spcPts val="600"/>
              </a:spcBef>
              <a:buClr>
                <a:srgbClr val="00ADE9"/>
              </a:buClr>
              <a:buSzTx/>
              <a:buFont typeface="Wingdings" panose="05000000000000000000" pitchFamily="2" charset="2"/>
              <a:buChar char="§"/>
              <a:defRPr/>
            </a:pP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L’équipe d’intervention sera constituée par des équipes d’Eurogroup Consulting sur la base du volontariat.</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2455080"/>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8" y="2455083"/>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5209974" y="2455082"/>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8" y="2455085"/>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B88CF5E8-94CF-2C9E-7E19-8FFF70172980}"/>
              </a:ext>
            </a:extLst>
          </p:cNvPr>
          <p:cNvSpPr txBox="1"/>
          <p:nvPr/>
        </p:nvSpPr>
        <p:spPr>
          <a:xfrm>
            <a:off x="8098709" y="5612740"/>
            <a:ext cx="1648192" cy="769441"/>
          </a:xfrm>
          <a:prstGeom prst="rect">
            <a:avLst/>
          </a:prstGeom>
          <a:noFill/>
        </p:spPr>
        <p:txBody>
          <a:bodyPr wrap="square" lIns="91440" tIns="45720" rIns="91440" bIns="45720" rtlCol="0" anchor="t">
            <a:spAutoFit/>
          </a:bodyPr>
          <a:lstStyle/>
          <a:p>
            <a:pPr algn="ctr"/>
            <a:r>
              <a:rPr lang="fr-FR" sz="1100" i="1" dirty="0">
                <a:latin typeface="Segoe UI Light"/>
                <a:cs typeface="Segoe UI Light"/>
              </a:rPr>
              <a:t>Pour mieux comprendre le déroulé d’un jury, vous pouvez consulter la vidéo sur le 39</a:t>
            </a:r>
            <a:r>
              <a:rPr lang="fr-FR" sz="1100" i="1" baseline="30000" dirty="0">
                <a:latin typeface="Segoe UI Light"/>
                <a:cs typeface="Segoe UI Light"/>
              </a:rPr>
              <a:t>e</a:t>
            </a:r>
            <a:r>
              <a:rPr lang="fr-FR" sz="1100" i="1" dirty="0">
                <a:latin typeface="Segoe UI Light"/>
                <a:cs typeface="Segoe UI Light"/>
              </a:rPr>
              <a:t> </a:t>
            </a:r>
            <a:r>
              <a:rPr lang="fr-FR" sz="1050" i="1" dirty="0">
                <a:latin typeface="Segoe UI Light"/>
                <a:cs typeface="Segoe UI Light"/>
              </a:rPr>
              <a:t>jury</a:t>
            </a:r>
          </a:p>
        </p:txBody>
      </p:sp>
      <p:pic>
        <p:nvPicPr>
          <p:cNvPr id="11" name="Image 10" descr="Une image contenant noir, obscurité&#10;&#10;Description générée automatiquement">
            <a:extLst>
              <a:ext uri="{FF2B5EF4-FFF2-40B4-BE49-F238E27FC236}">
                <a16:creationId xmlns:a16="http://schemas.microsoft.com/office/drawing/2014/main" id="{DB49D7ED-8587-DF51-480D-7CD2FD5BF796}"/>
              </a:ext>
            </a:extLst>
          </p:cNvPr>
          <p:cNvPicPr>
            <a:picLocks noChangeAspect="1"/>
          </p:cNvPicPr>
          <p:nvPr/>
        </p:nvPicPr>
        <p:blipFill>
          <a:blip r:embed="rId3"/>
          <a:stretch>
            <a:fillRect/>
          </a:stretch>
        </p:blipFill>
        <p:spPr>
          <a:xfrm rot="1140000" flipH="1">
            <a:off x="7509805" y="5517548"/>
            <a:ext cx="750644" cy="711584"/>
          </a:xfrm>
          <a:prstGeom prst="rect">
            <a:avLst/>
          </a:prstGeom>
        </p:spPr>
      </p:pic>
      <p:pic>
        <p:nvPicPr>
          <p:cNvPr id="12" name="Image 11" descr="Une image contenant motif, texte, point&#10;&#10;Description générée automatiquement">
            <a:extLst>
              <a:ext uri="{FF2B5EF4-FFF2-40B4-BE49-F238E27FC236}">
                <a16:creationId xmlns:a16="http://schemas.microsoft.com/office/drawing/2014/main" id="{CE540F18-AFB0-EEA3-5DD6-99F3BA26610F}"/>
              </a:ext>
            </a:extLst>
          </p:cNvPr>
          <p:cNvPicPr>
            <a:picLocks noChangeAspect="1"/>
          </p:cNvPicPr>
          <p:nvPr/>
        </p:nvPicPr>
        <p:blipFill>
          <a:blip r:embed="rId4"/>
          <a:stretch>
            <a:fillRect/>
          </a:stretch>
        </p:blipFill>
        <p:spPr>
          <a:xfrm>
            <a:off x="7723624" y="3845729"/>
            <a:ext cx="1742984" cy="1736280"/>
          </a:xfrm>
          <a:prstGeom prst="rect">
            <a:avLst/>
          </a:prstGeom>
        </p:spPr>
      </p:pic>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772485"/>
            <a:ext cx="8033078" cy="2440839"/>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 </a:t>
            </a:r>
          </a:p>
          <a:p>
            <a:pPr lvl="2" algn="just">
              <a:buClr>
                <a:schemeClr val="accent2"/>
              </a:buClr>
              <a:buFont typeface="Wingdings" panose="05000000000000000000" pitchFamily="2" charset="2"/>
              <a:buChar char="ü"/>
              <a:defRPr/>
            </a:pPr>
            <a:r>
              <a:rPr lang="fr-FR" sz="1100" b="1" dirty="0">
                <a:solidFill>
                  <a:schemeClr val="accent1"/>
                </a:solidFill>
                <a:ea typeface="Segoe UI" panose="020B0502040204020203" pitchFamily="34" charset="0"/>
              </a:rPr>
              <a:t>Entités privées du domaine d’utilité collective </a:t>
            </a:r>
          </a:p>
          <a:p>
            <a:pPr lvl="2" algn="just">
              <a:buClr>
                <a:schemeClr val="accent2"/>
              </a:buClr>
              <a:buFont typeface="Wingdings" panose="05000000000000000000" pitchFamily="2" charset="2"/>
              <a:buChar char="ü"/>
              <a:defRPr/>
            </a:pPr>
            <a:r>
              <a:rPr lang="fr-FR" sz="1100" b="1" dirty="0">
                <a:solidFill>
                  <a:schemeClr val="accent1"/>
                </a:solidFill>
                <a:ea typeface="Segoe UI" panose="020B0502040204020203" pitchFamily="34" charset="0"/>
              </a:rPr>
              <a:t>Périmètre métropolitain / bénéficiaires de l’action situés en </a:t>
            </a:r>
            <a:r>
              <a:rPr lang="fr-FR" sz="1100" b="1" dirty="0">
                <a:solidFill>
                  <a:srgbClr val="71CAF3"/>
                </a:solidFill>
                <a:ea typeface="Segoe UI" panose="020B0502040204020203" pitchFamily="34" charset="0"/>
              </a:rPr>
              <a:t>France</a:t>
            </a:r>
            <a:r>
              <a:rPr lang="fr-FR" sz="1100" b="1" dirty="0">
                <a:ea typeface="Segoe UI" panose="020B0502040204020203" pitchFamily="34" charset="0"/>
              </a:rPr>
              <a:t> </a:t>
            </a:r>
            <a:r>
              <a:rPr lang="fr-FR" sz="1100" dirty="0">
                <a:ea typeface="Segoe UI" panose="020B0502040204020203" pitchFamily="34" charset="0"/>
              </a:rPr>
              <a:t>(NB : les associations localisées hors d’Ile-de-France devront prendre en charge les frais liés au déplacement et à l’hébergement des consultants)</a:t>
            </a:r>
          </a:p>
          <a:p>
            <a:pPr lvl="2" algn="just">
              <a:buClr>
                <a:schemeClr val="accent2"/>
              </a:buClr>
              <a:buFont typeface="Wingdings" panose="05000000000000000000" pitchFamily="2" charset="2"/>
              <a:buChar char="ü"/>
              <a:defRPr/>
            </a:pPr>
            <a:r>
              <a:rPr lang="fr-FR" sz="1100" b="1" dirty="0">
                <a:solidFill>
                  <a:schemeClr val="accent1"/>
                </a:solidFill>
                <a:ea typeface="Segoe UI" panose="020B0502040204020203" pitchFamily="34" charset="0"/>
              </a:rPr>
              <a:t>Structure existante depuis au moins 3 ans</a:t>
            </a:r>
          </a:p>
          <a:p>
            <a:pPr lvl="2" algn="just">
              <a:buClr>
                <a:schemeClr val="accent2"/>
              </a:buClr>
              <a:buFont typeface="Wingdings" panose="05000000000000000000" pitchFamily="2" charset="2"/>
              <a:buChar char="ü"/>
              <a:defRPr/>
            </a:pPr>
            <a:r>
              <a:rPr lang="fr-FR" sz="1100" b="1" dirty="0">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startAt="3"/>
              <a:defRPr/>
            </a:pPr>
            <a:r>
              <a:rPr lang="fr-FR" sz="1200" dirty="0">
                <a:ea typeface="Segoe UI" panose="020B0502040204020203" pitchFamily="34" charset="0"/>
              </a:rPr>
              <a:t> Situation financière de l’organisme : </a:t>
            </a:r>
          </a:p>
          <a:p>
            <a:pPr lvl="2" algn="just">
              <a:buClr>
                <a:schemeClr val="accent2"/>
              </a:buClr>
              <a:buFont typeface="Wingdings" panose="05000000000000000000" pitchFamily="2" charset="2"/>
              <a:buChar char="ü"/>
              <a:defRPr/>
            </a:pPr>
            <a:r>
              <a:rPr lang="fr-FR" sz="1100" b="1" dirty="0">
                <a:solidFill>
                  <a:schemeClr val="accent1"/>
                </a:solidFill>
                <a:ea typeface="Segoe UI" panose="020B0502040204020203" pitchFamily="34" charset="0"/>
              </a:rPr>
              <a:t>Situation financière viable mais ne lui permettant pas l’accès à des prestations de conseil ou d’assistance facturées </a:t>
            </a:r>
            <a:endParaRPr lang="fr-FR" b="1" dirty="0">
              <a:solidFill>
                <a:schemeClr val="accent1"/>
              </a:solidFill>
              <a:ea typeface="Segoe UI" panose="020B0502040204020203" pitchFamily="34" charset="0"/>
            </a:endParaRPr>
          </a:p>
          <a:p>
            <a:pPr marL="342900" indent="-342900" algn="just">
              <a:buClr>
                <a:schemeClr val="accent2"/>
              </a:buClr>
              <a:buFont typeface="+mj-lt"/>
              <a:buAutoNum type="arabicPeriod" startAt="4"/>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d’Eurogroup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16715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20379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51323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385930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35605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etc.), la recherche de fonds ou subventions, l’expertise juridique, ou la prospection n’entrent pas dans notre domaine de compétences.</a:t>
            </a:r>
          </a:p>
        </p:txBody>
      </p:sp>
      <p:sp>
        <p:nvSpPr>
          <p:cNvPr id="15" name="Rectangle 14">
            <a:extLst>
              <a:ext uri="{FF2B5EF4-FFF2-40B4-BE49-F238E27FC236}">
                <a16:creationId xmlns:a16="http://schemas.microsoft.com/office/drawing/2014/main" id="{F0447775-7E83-6124-94F0-E404E908D1B4}"/>
              </a:ext>
            </a:extLst>
          </p:cNvPr>
          <p:cNvSpPr/>
          <p:nvPr/>
        </p:nvSpPr>
        <p:spPr>
          <a:xfrm>
            <a:off x="704851" y="5775710"/>
            <a:ext cx="8640762" cy="4825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solidFill>
                  <a:schemeClr val="bg1"/>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fondation.equipe@eurogroupconsulting.com</a:t>
            </a:r>
            <a:r>
              <a:rPr lang="fr-FR" sz="1200" dirty="0">
                <a:solidFill>
                  <a:schemeClr val="bg1"/>
                </a:solidFill>
                <a:latin typeface="Segoe UI Light" panose="020B0502040204020203" pitchFamily="34" charset="0"/>
                <a:cs typeface="Segoe UI Light" panose="020B0502040204020203" pitchFamily="34" charset="0"/>
              </a:rPr>
              <a:t> </a:t>
            </a:r>
            <a:r>
              <a:rPr lang="fr-FR" sz="1200" dirty="0">
                <a:latin typeface="Segoe UI Light" panose="020B0502040204020203" pitchFamily="34" charset="0"/>
                <a:cs typeface="Segoe UI Light" panose="020B0502040204020203" pitchFamily="34" charset="0"/>
              </a:rPr>
              <a:t>et nous vous répondrons dans les plus brefs délais</a:t>
            </a:r>
          </a:p>
        </p:txBody>
      </p:sp>
      <p:sp>
        <p:nvSpPr>
          <p:cNvPr id="16" name="Freeform 142">
            <a:extLst>
              <a:ext uri="{FF2B5EF4-FFF2-40B4-BE49-F238E27FC236}">
                <a16:creationId xmlns:a16="http://schemas.microsoft.com/office/drawing/2014/main" id="{69823852-7B15-FCE1-22FF-4864CFE1AA52}"/>
              </a:ext>
            </a:extLst>
          </p:cNvPr>
          <p:cNvSpPr>
            <a:spLocks noEditPoints="1"/>
          </p:cNvSpPr>
          <p:nvPr/>
        </p:nvSpPr>
        <p:spPr bwMode="auto">
          <a:xfrm>
            <a:off x="920552" y="5836670"/>
            <a:ext cx="217368" cy="320290"/>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a:xfrm>
            <a:off x="742950" y="316943"/>
            <a:ext cx="5899252" cy="340724"/>
          </a:xfrm>
        </p:spPr>
        <p:txBody>
          <a:bodyPr>
            <a:normAutofit/>
          </a:bodyPr>
          <a:lstStyle/>
          <a:p>
            <a:r>
              <a:rPr lang="fr-FR" b="1" dirty="0">
                <a:solidFill>
                  <a:schemeClr val="accent2"/>
                </a:solidFill>
              </a:rPr>
              <a:t>Nom de l’organisme </a:t>
            </a:r>
            <a:r>
              <a:rPr lang="fr-FR" i="1"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1811362294"/>
              </p:ext>
            </p:extLst>
          </p:nvPr>
        </p:nvGraphicFramePr>
        <p:xfrm>
          <a:off x="264160" y="1150788"/>
          <a:ext cx="9459212" cy="4978404"/>
        </p:xfrm>
        <a:graphic>
          <a:graphicData uri="http://schemas.openxmlformats.org/drawingml/2006/table">
            <a:tbl>
              <a:tblPr/>
              <a:tblGrid>
                <a:gridCol w="1898468">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a:cs typeface="Segoe UI"/>
                        </a:rPr>
                        <a:t>À compléter</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Contact organisme </a:t>
                      </a:r>
                      <a:r>
                        <a:rPr kumimoji="0" lang="fr-FR" sz="1000" b="0" i="0" u="none" strike="noStrike" cap="none" normalizeH="0" baseline="0" dirty="0">
                          <a:ln>
                            <a:noFill/>
                          </a:ln>
                          <a:solidFill>
                            <a:srgbClr val="000000"/>
                          </a:solidFill>
                          <a:effectLst/>
                          <a:latin typeface="Segoe UI"/>
                          <a:ea typeface="Segoe UI" panose="020B0502040204020203" pitchFamily="34" charset="0"/>
                          <a:cs typeface="Segoe UI"/>
                        </a:rPr>
                        <a:t>(nom, téléphone et mail a minima)</a:t>
                      </a:r>
                      <a:endParaRPr kumimoji="0" lang="fr-FR" sz="110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a:cs typeface="Segoe UI"/>
                        </a:rPr>
                        <a:t>À compléter – </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a:cs typeface="Segoe UI"/>
                        </a:rPr>
                        <a:t>À compléter – </a:t>
                      </a:r>
                      <a:r>
                        <a:rPr lang="fr-FR" sz="1050" i="1" dirty="0">
                          <a:latin typeface="Segoe UI"/>
                          <a:ea typeface="Segoe UI" panose="020B0502040204020203" pitchFamily="34" charset="0"/>
                          <a:cs typeface="Segoe UI"/>
                        </a:rPr>
                        <a:t>(ex : Santé / handicap</a:t>
                      </a:r>
                      <a:r>
                        <a:rPr kumimoji="0" lang="fr-FR" sz="1050" b="0" i="1" u="none" strike="noStrike" cap="none" normalizeH="0" baseline="0" dirty="0">
                          <a:ln>
                            <a:noFill/>
                          </a:ln>
                          <a:solidFill>
                            <a:srgbClr val="000000"/>
                          </a:solidFill>
                          <a:effectLst/>
                          <a:latin typeface="Segoe UI"/>
                          <a:ea typeface="Segoe UI" panose="020B0502040204020203" pitchFamily="34" charset="0"/>
                          <a:cs typeface="Segoe UI"/>
                        </a:rPr>
                        <a:t>, </a:t>
                      </a:r>
                      <a:r>
                        <a:rPr lang="fr-FR" sz="1050" i="1" dirty="0">
                          <a:latin typeface="Segoe UI"/>
                          <a:ea typeface="Segoe UI" panose="020B0502040204020203" pitchFamily="34" charset="0"/>
                          <a:cs typeface="Segoe UI"/>
                        </a:rPr>
                        <a:t>Culture, Environnement,</a:t>
                      </a:r>
                      <a:r>
                        <a:rPr lang="fr-FR" sz="1050" i="1" baseline="0" dirty="0">
                          <a:latin typeface="Segoe UI"/>
                          <a:ea typeface="Segoe UI" panose="020B0502040204020203" pitchFamily="34" charset="0"/>
                          <a:cs typeface="Segoe UI"/>
                        </a:rPr>
                        <a:t> </a:t>
                      </a:r>
                      <a:r>
                        <a:rPr lang="fr-FR" sz="1050" i="1" dirty="0">
                          <a:latin typeface="Segoe UI"/>
                          <a:ea typeface="Segoe UI" panose="020B0502040204020203" pitchFamily="34" charset="0"/>
                          <a:cs typeface="Segoe UI"/>
                        </a:rPr>
                        <a:t>Insertion / économie,</a:t>
                      </a:r>
                      <a:r>
                        <a:rPr lang="fr-FR" sz="1050" i="1" baseline="0" dirty="0">
                          <a:latin typeface="Segoe UI"/>
                          <a:ea typeface="Segoe UI" panose="020B0502040204020203" pitchFamily="34" charset="0"/>
                          <a:cs typeface="Segoe UI"/>
                        </a:rPr>
                        <a:t> </a:t>
                      </a:r>
                      <a:r>
                        <a:rPr lang="fr-FR" sz="1050" i="1" dirty="0">
                          <a:latin typeface="Segoe UI"/>
                          <a:ea typeface="Segoe UI" panose="020B0502040204020203" pitchFamily="34" charset="0"/>
                          <a:cs typeface="Segoe UI"/>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 </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a:ln>
                            <a:noFill/>
                          </a:ln>
                          <a:solidFill>
                            <a:srgbClr val="000000"/>
                          </a:solidFill>
                          <a:effectLst/>
                          <a:latin typeface="Segoe UI"/>
                          <a:ea typeface="Segoe UI" panose="020B0502040204020203" pitchFamily="34" charset="0"/>
                          <a:cs typeface="Segoe UI"/>
                        </a:rPr>
                        <a:t>Nombre d’adhérents au 31/12/2024</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chemeClr val="tx1"/>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a:ln>
                            <a:noFill/>
                          </a:ln>
                          <a:solidFill>
                            <a:srgbClr val="000000"/>
                          </a:solidFill>
                          <a:effectLst/>
                          <a:latin typeface="Segoe UI"/>
                          <a:ea typeface="Segoe UI" panose="020B0502040204020203" pitchFamily="34" charset="0"/>
                          <a:cs typeface="Segoe UI"/>
                        </a:rPr>
                        <a:t>Nombre de bénévoles au 31/12/2024</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chemeClr val="tx1"/>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Nombre de salariés au 31/12/2024</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 </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Budget 2024/2025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 </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(N</a:t>
                      </a:r>
                      <a:r>
                        <a:rPr kumimoji="0" lang="fr-FR" sz="1050" b="0" i="1" u="sng" strike="noStrike" cap="none" normalizeH="0" baseline="0" dirty="0">
                          <a:ln>
                            <a:noFill/>
                          </a:ln>
                          <a:solidFill>
                            <a:schemeClr val="tx1"/>
                          </a:solidFill>
                          <a:effectLst/>
                          <a:latin typeface="Segoe UI"/>
                          <a:ea typeface="Segoe UI" panose="020B0502040204020203" pitchFamily="34" charset="0"/>
                          <a:cs typeface="Segoe UI"/>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 : bilan et compte de résultat de l’année précédente- </a:t>
                      </a:r>
                      <a:r>
                        <a:rPr lang="fr-FR" sz="1050" b="0" i="1" u="none" strike="noStrike" cap="none" normalizeH="0" baseline="0" dirty="0">
                          <a:ln>
                            <a:noFill/>
                          </a:ln>
                          <a:solidFill>
                            <a:schemeClr val="tx1"/>
                          </a:solidFill>
                          <a:effectLst/>
                          <a:latin typeface="Segoe UI"/>
                          <a:ea typeface="Segoe UI" panose="020B0502040204020203" pitchFamily="34" charset="0"/>
                          <a:cs typeface="Segoe UI"/>
                        </a:rPr>
                        <a:t>2024</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 ; budget prévisionnel de l’année en cours - </a:t>
                      </a:r>
                      <a:r>
                        <a:rPr lang="fr-FR" sz="1050" b="0" i="1" u="none" strike="noStrike" cap="none" normalizeH="0" baseline="0" dirty="0">
                          <a:ln>
                            <a:noFill/>
                          </a:ln>
                          <a:solidFill>
                            <a:schemeClr val="tx1"/>
                          </a:solidFill>
                          <a:effectLst/>
                          <a:latin typeface="Segoe UI"/>
                          <a:ea typeface="Segoe UI" panose="020B0502040204020203" pitchFamily="34" charset="0"/>
                          <a:cs typeface="Segoe UI"/>
                        </a:rPr>
                        <a:t>2025</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dirty="0">
                          <a:ln>
                            <a:noFill/>
                          </a:ln>
                          <a:solidFill>
                            <a:srgbClr val="000000"/>
                          </a:solidFill>
                          <a:effectLst/>
                          <a:latin typeface="Segoe UI"/>
                          <a:ea typeface="Segoe UI" panose="020B0502040204020203" pitchFamily="34" charset="0"/>
                          <a:cs typeface="Segoe UI"/>
                        </a:rPr>
                        <a:t>(</a:t>
                      </a:r>
                      <a:r>
                        <a:rPr kumimoji="0" lang="fr-FR" sz="1000" b="1" i="1" u="none" strike="noStrike" cap="none" normalizeH="0" baseline="0" dirty="0">
                          <a:ln>
                            <a:noFill/>
                          </a:ln>
                          <a:solidFill>
                            <a:schemeClr val="tx1"/>
                          </a:solidFill>
                          <a:effectLst/>
                          <a:latin typeface="Segoe UI"/>
                          <a:ea typeface="Segoe UI" panose="020B0502040204020203" pitchFamily="34" charset="0"/>
                          <a:cs typeface="Segoe UI"/>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a:ea typeface="Segoe UI" panose="020B0502040204020203" pitchFamily="34" charset="0"/>
                          <a:cs typeface="Segoe UI"/>
                        </a:rPr>
                        <a:t>L’organisme</a:t>
                      </a:r>
                      <a:r>
                        <a:rPr lang="fr-FR" sz="1050" i="0" baseline="0" dirty="0">
                          <a:solidFill>
                            <a:srgbClr val="000000"/>
                          </a:solidFill>
                          <a:latin typeface="Segoe UI"/>
                          <a:ea typeface="Segoe UI" panose="020B0502040204020203" pitchFamily="34" charset="0"/>
                          <a:cs typeface="Segoe UI"/>
                        </a:rPr>
                        <a:t> certifie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Être apolitique</a:t>
                      </a:r>
                      <a:r>
                        <a:rPr lang="fr-FR" sz="1050" i="0" baseline="0" dirty="0">
                          <a:solidFill>
                            <a:srgbClr val="000000"/>
                          </a:solidFill>
                          <a:latin typeface="Segoe UI"/>
                          <a:ea typeface="Segoe UI" panose="020B0502040204020203" pitchFamily="34" charset="0"/>
                          <a:cs typeface="Segoe UI"/>
                        </a:rPr>
                        <a:t> et</a:t>
                      </a:r>
                      <a:r>
                        <a:rPr lang="fr-FR" sz="1050" i="0" dirty="0">
                          <a:solidFill>
                            <a:srgbClr val="000000"/>
                          </a:solidFill>
                          <a:latin typeface="Segoe UI"/>
                          <a:ea typeface="Segoe UI" panose="020B0502040204020203" pitchFamily="34" charset="0"/>
                          <a:cs typeface="Segoe UI"/>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Disposer de ressources insuffisantes pour accéder à des</a:t>
                      </a:r>
                      <a:r>
                        <a:rPr lang="fr-FR" sz="1050" i="0" baseline="0" dirty="0">
                          <a:solidFill>
                            <a:srgbClr val="000000"/>
                          </a:solidFill>
                          <a:latin typeface="Segoe UI"/>
                          <a:ea typeface="Segoe UI" panose="020B0502040204020203" pitchFamily="34" charset="0"/>
                          <a:cs typeface="Segoe UI"/>
                        </a:rPr>
                        <a:t> prestations de</a:t>
                      </a:r>
                      <a:r>
                        <a:rPr lang="fr-FR" sz="1050" i="0" dirty="0">
                          <a:solidFill>
                            <a:srgbClr val="000000"/>
                          </a:solidFill>
                          <a:latin typeface="Segoe UI"/>
                          <a:ea typeface="Segoe UI" panose="020B0502040204020203" pitchFamily="34" charset="0"/>
                          <a:cs typeface="Segoe UI"/>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Déclarer sa participation à d’autres programmes de mécénat de</a:t>
                      </a:r>
                      <a:r>
                        <a:rPr lang="fr-FR" sz="1050" i="0" baseline="0" dirty="0">
                          <a:solidFill>
                            <a:srgbClr val="000000"/>
                          </a:solidFill>
                          <a:latin typeface="Segoe UI"/>
                          <a:ea typeface="Segoe UI" panose="020B0502040204020203" pitchFamily="34" charset="0"/>
                          <a:cs typeface="Segoe UI"/>
                        </a:rPr>
                        <a:t> compétences et autres soutiens financiers par des entreprises (préciser le partenaire, la date et l’objet du projet)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a:ea typeface="Segoe UI" panose="020B0502040204020203" pitchFamily="34" charset="0"/>
                          <a:cs typeface="Segoe UI"/>
                        </a:rPr>
                        <a:t> - Mécénat de compétences :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a:ea typeface="Segoe UI" panose="020B0502040204020203" pitchFamily="34" charset="0"/>
                          <a:cs typeface="Segoe UI"/>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Dossier de candidature page 1/3 </a:t>
            </a:r>
          </a:p>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dirty="0">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dirty="0">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dirty="0">
              <a:solidFill>
                <a:srgbClr val="C00000"/>
              </a:solidFill>
              <a:latin typeface="Segoe UI Semibold" panose="020B0702040204020203" pitchFamily="34" charset="0"/>
              <a:cs typeface="Segoe UI Semibold" panose="020B0702040204020203" pitchFamily="34" charset="0"/>
            </a:endParaRPr>
          </a:p>
          <a:p>
            <a:pPr algn="ctr"/>
            <a:r>
              <a:rPr lang="fr-FR" sz="900" b="1" dirty="0">
                <a:solidFill>
                  <a:srgbClr val="C00000"/>
                </a:solidFill>
                <a:latin typeface="Segoe UI Semibold" panose="020B0702040204020203" pitchFamily="34" charset="0"/>
                <a:cs typeface="Segoe UI Semibold" panose="020B0702040204020203" pitchFamily="34" charset="0"/>
              </a:rPr>
              <a:t>avant le lundi 3 novembre 2026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i="1"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312027022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E48BC09F-89D9-D719-F289-A60395F363F3}"/>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Dossier de candidature page 2/3 </a:t>
            </a:r>
          </a:p>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dirty="0">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dirty="0">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dirty="0">
              <a:solidFill>
                <a:srgbClr val="C00000"/>
              </a:solidFill>
              <a:latin typeface="Segoe UI Semibold" panose="020B0702040204020203" pitchFamily="34" charset="0"/>
              <a:cs typeface="Segoe UI Semibold" panose="020B0702040204020203" pitchFamily="34" charset="0"/>
            </a:endParaRPr>
          </a:p>
          <a:p>
            <a:pPr algn="ctr"/>
            <a:r>
              <a:rPr lang="fr-FR" sz="900" b="1" dirty="0">
                <a:solidFill>
                  <a:srgbClr val="C00000"/>
                </a:solidFill>
                <a:latin typeface="Segoe UI Semibold" panose="020B0702040204020203" pitchFamily="34" charset="0"/>
                <a:cs typeface="Segoe UI Semibold" panose="020B0702040204020203" pitchFamily="34" charset="0"/>
              </a:rPr>
              <a:t>avant le lundi 3 novembre 2026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i="1"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1693610227"/>
              </p:ext>
            </p:extLst>
          </p:nvPr>
        </p:nvGraphicFramePr>
        <p:xfrm>
          <a:off x="182629" y="952500"/>
          <a:ext cx="9540743" cy="5213100"/>
        </p:xfrm>
        <a:graphic>
          <a:graphicData uri="http://schemas.openxmlformats.org/drawingml/2006/table">
            <a:tbl>
              <a:tblPr/>
              <a:tblGrid>
                <a:gridCol w="1980000">
                  <a:extLst>
                    <a:ext uri="{9D8B030D-6E8A-4147-A177-3AD203B41FA5}">
                      <a16:colId xmlns:a16="http://schemas.microsoft.com/office/drawing/2014/main" val="20000"/>
                    </a:ext>
                  </a:extLst>
                </a:gridCol>
                <a:gridCol w="1776325">
                  <a:extLst>
                    <a:ext uri="{9D8B030D-6E8A-4147-A177-3AD203B41FA5}">
                      <a16:colId xmlns:a16="http://schemas.microsoft.com/office/drawing/2014/main" val="20001"/>
                    </a:ext>
                  </a:extLst>
                </a:gridCol>
                <a:gridCol w="5784418">
                  <a:extLst>
                    <a:ext uri="{9D8B030D-6E8A-4147-A177-3AD203B41FA5}">
                      <a16:colId xmlns:a16="http://schemas.microsoft.com/office/drawing/2014/main" val="2434714569"/>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endPar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a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2BA47167-FC97-A055-5984-12C6D888EBAD}"/>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Dossier de candidature page 3/3 </a:t>
            </a:r>
          </a:p>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dirty="0">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dirty="0">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dirty="0">
              <a:solidFill>
                <a:srgbClr val="C00000"/>
              </a:solidFill>
              <a:latin typeface="Segoe UI Semibold" panose="020B0702040204020203" pitchFamily="34" charset="0"/>
              <a:cs typeface="Segoe UI Semibold" panose="020B0702040204020203" pitchFamily="34" charset="0"/>
            </a:endParaRPr>
          </a:p>
          <a:p>
            <a:pPr algn="ctr"/>
            <a:r>
              <a:rPr lang="fr-FR" sz="900" b="1" dirty="0">
                <a:solidFill>
                  <a:srgbClr val="C00000"/>
                </a:solidFill>
                <a:latin typeface="Segoe UI Semibold" panose="020B0702040204020203" pitchFamily="34" charset="0"/>
                <a:cs typeface="Segoe UI Semibold" panose="020B0702040204020203" pitchFamily="34" charset="0"/>
              </a:rPr>
              <a:t>avant lundi 3 novembre 2026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738bb0-9372-4704-be74-97bb596ded4c">
      <UserInfo>
        <DisplayName>STEVENS Sieglin</DisplayName>
        <AccountId>3</AccountId>
        <AccountType/>
      </UserInfo>
    </SharedWithUsers>
    <_ip_UnifiedCompliancePolicyUIAction xmlns="http://schemas.microsoft.com/sharepoint/v3" xsi:nil="true"/>
    <_ip_UnifiedCompliancePolicyProperties xmlns="http://schemas.microsoft.com/sharepoint/v3" xsi:nil="true"/>
    <lcf76f155ced4ddcb4097134ff3c332f xmlns="6ec18644-8012-42a4-8194-ef7cf110541e">
      <Terms xmlns="http://schemas.microsoft.com/office/infopath/2007/PartnerControls"/>
    </lcf76f155ced4ddcb4097134ff3c332f>
    <TaxCatchAll xmlns="3c738bb0-9372-4704-be74-97bb596ded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E32430257A20429F318A2F5DEFCC9A" ma:contentTypeVersion="21" ma:contentTypeDescription="Crée un document." ma:contentTypeScope="" ma:versionID="c765b37cb6ab3a80247d04a793fcbeeb">
  <xsd:schema xmlns:xsd="http://www.w3.org/2001/XMLSchema" xmlns:xs="http://www.w3.org/2001/XMLSchema" xmlns:p="http://schemas.microsoft.com/office/2006/metadata/properties" xmlns:ns1="http://schemas.microsoft.com/sharepoint/v3" xmlns:ns2="6ec18644-8012-42a4-8194-ef7cf110541e" xmlns:ns3="3c738bb0-9372-4704-be74-97bb596ded4c" targetNamespace="http://schemas.microsoft.com/office/2006/metadata/properties" ma:root="true" ma:fieldsID="4ab1b75c4a45cebe395301c79c4d8874" ns1:_="" ns2:_="" ns3:_="">
    <xsd:import namespace="http://schemas.microsoft.com/sharepoint/v3"/>
    <xsd:import namespace="6ec18644-8012-42a4-8194-ef7cf110541e"/>
    <xsd:import namespace="3c738bb0-9372-4704-be74-97bb596ded4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riétés de la stratégie de conformité unifiée" ma:hidden="true" ma:internalName="_ip_UnifiedCompliancePolicyProperties">
      <xsd:simpleType>
        <xsd:restriction base="dms:Note"/>
      </xsd:simpleType>
    </xsd:element>
    <xsd:element name="_ip_UnifiedCompliancePolicyUIAction" ma:index="2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18644-8012-42a4-8194-ef7cf1105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1d4d29aa-6a82-4bfd-8ff2-762e9dc2e83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38bb0-9372-4704-be74-97bb596ded4c"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9bd88e76-5f3c-4aac-b858-2dbde5a30b74}" ma:internalName="TaxCatchAll" ma:showField="CatchAllData" ma:web="3c738bb0-9372-4704-be74-97bb596ded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24426-57F5-40D3-B4D5-577071351B8A}">
  <ds:schemaRef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sharepoint/v3"/>
    <ds:schemaRef ds:uri="3c738bb0-9372-4704-be74-97bb596ded4c"/>
    <ds:schemaRef ds:uri="http://schemas.microsoft.com/office/infopath/2007/PartnerControls"/>
    <ds:schemaRef ds:uri="6ec18644-8012-42a4-8194-ef7cf110541e"/>
    <ds:schemaRef ds:uri="http://www.w3.org/XML/1998/namespace"/>
  </ds:schemaRefs>
</ds:datastoreItem>
</file>

<file path=customXml/itemProps2.xml><?xml version="1.0" encoding="utf-8"?>
<ds:datastoreItem xmlns:ds="http://schemas.openxmlformats.org/officeDocument/2006/customXml" ds:itemID="{430EFD0A-B17A-4537-920C-3FA1672C0E2F}">
  <ds:schemaRefs>
    <ds:schemaRef ds:uri="http://schemas.microsoft.com/sharepoint/v3/contenttype/forms"/>
  </ds:schemaRefs>
</ds:datastoreItem>
</file>

<file path=customXml/itemProps3.xml><?xml version="1.0" encoding="utf-8"?>
<ds:datastoreItem xmlns:ds="http://schemas.openxmlformats.org/officeDocument/2006/customXml" ds:itemID="{9D3A21FD-967D-4889-84BE-666B1BCB99F8}">
  <ds:schemaRefs>
    <ds:schemaRef ds:uri="3c738bb0-9372-4704-be74-97bb596ded4c"/>
    <ds:schemaRef ds:uri="6ec18644-8012-42a4-8194-ef7cf11054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142</TotalTime>
  <Words>1816</Words>
  <Application>Microsoft Office PowerPoint</Application>
  <PresentationFormat>Format A4 (210 x 297 mm)</PresentationFormat>
  <Paragraphs>194</Paragraphs>
  <Slides>10</Slides>
  <Notes>10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9" baseType="lpstr">
      <vt:lpstr>Arial</vt:lpstr>
      <vt:lpstr>Lucida Grande</vt:lpstr>
      <vt:lpstr>Open Sans Light</vt:lpstr>
      <vt:lpstr>Segoe UI</vt:lpstr>
      <vt:lpstr>Segoe UI Light</vt:lpstr>
      <vt:lpstr>Segoe UI Semibold</vt:lpstr>
      <vt:lpstr>Wingdings</vt:lpstr>
      <vt:lpstr>1_Office Theme</vt:lpstr>
      <vt:lpstr>Diapositive think-cell</vt:lpstr>
      <vt:lpstr>Présentation PowerPoint</vt:lpstr>
      <vt:lpstr> La Fondation Eurogroup, une réaffirmation de l'engagement sociétal d'Eurogroup Consulting</vt:lpstr>
      <vt:lpstr>Des missions d’accompagnement de structures d’intérêt général</vt:lpstr>
      <vt:lpstr>Exemples de missions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DE LATTRE Johanna</cp:lastModifiedBy>
  <cp:revision>4</cp:revision>
  <cp:lastPrinted>2019-10-21T17:46:04Z</cp:lastPrinted>
  <dcterms:created xsi:type="dcterms:W3CDTF">2014-10-08T23:03:32Z</dcterms:created>
  <dcterms:modified xsi:type="dcterms:W3CDTF">2025-09-25T16:10:56Z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0x01010083E32430257A20429F318A2F5DEFCC9A</vt:lpwstr>
  </property>
  <property fmtid="{D5CDD505-2E9C-101B-9397-08002B2CF9AE}" pid="3" name="MediaServiceImageTags">
    <vt:lpwstr/>
  </property>
</Properties>
</file>