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2"/>
  </p:notesMasterIdLst>
  <p:sldIdLst>
    <p:sldId id="3003" r:id="rId2"/>
    <p:sldId id="258" r:id="rId3"/>
    <p:sldId id="3026" r:id="rId4"/>
    <p:sldId id="945" r:id="rId5"/>
    <p:sldId id="3027" r:id="rId6"/>
    <p:sldId id="3028" r:id="rId7"/>
    <p:sldId id="3029" r:id="rId8"/>
    <p:sldId id="3030" r:id="rId9"/>
    <p:sldId id="3031" r:id="rId10"/>
    <p:sldId id="313" r:id="rId11"/>
  </p:sldIdLst>
  <p:sldSz cx="9906000" cy="6858000" type="A4"/>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E9"/>
    <a:srgbClr val="71CAF3"/>
    <a:srgbClr val="00A9E0"/>
    <a:srgbClr val="11273B"/>
    <a:srgbClr val="176490"/>
    <a:srgbClr val="808084"/>
    <a:srgbClr val="57565A"/>
    <a:srgbClr val="CBCBCB"/>
    <a:srgbClr val="CFE1F2"/>
    <a:srgbClr val="149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4431" autoAdjust="0"/>
  </p:normalViewPr>
  <p:slideViewPr>
    <p:cSldViewPr snapToObjects="1">
      <p:cViewPr varScale="1">
        <p:scale>
          <a:sx n="76" d="100"/>
          <a:sy n="76" d="100"/>
        </p:scale>
        <p:origin x="1531" y="67"/>
      </p:cViewPr>
      <p:guideLst/>
    </p:cSldViewPr>
  </p:slideViewPr>
  <p:notesTextViewPr>
    <p:cViewPr>
      <p:scale>
        <a:sx n="1" d="1"/>
        <a:sy n="1" d="1"/>
      </p:scale>
      <p:origin x="0" y="0"/>
    </p:cViewPr>
  </p:notesTextViewPr>
  <p:sorterViewPr>
    <p:cViewPr>
      <p:scale>
        <a:sx n="170" d="100"/>
        <a:sy n="170" d="100"/>
      </p:scale>
      <p:origin x="0" y="-121478"/>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3/3/2020</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dirty="0"/>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dirty="0"/>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dirty="0"/>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dirty="0"/>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dirty="0"/>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dirty="0"/>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dirty="0"/>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dirty="0"/>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dirty="0"/>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dirty="0"/>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dirty="0"/>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dirty="0"/>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dirty="0"/>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dirty="0"/>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dirty="0"/>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dirty="0"/>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dirty="0"/>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dirty="0"/>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dirty="0"/>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dirty="0"/>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dirty="0"/>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dirty="0"/>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dirty="0"/>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dirty="0"/>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dirty="0"/>
              <a:t>First </a:t>
            </a:r>
            <a:r>
              <a:rPr lang="en-US" dirty="0" err="1"/>
              <a:t>Lastname</a:t>
            </a:r>
            <a:endParaRPr lang="en-US" dirty="0"/>
          </a:p>
          <a:p>
            <a:pPr lvl="1"/>
            <a:r>
              <a:rPr lang="en-US" dirty="0"/>
              <a:t>Second level</a:t>
            </a:r>
          </a:p>
          <a:p>
            <a:pPr lvl="2"/>
            <a:r>
              <a:rPr lang="en-US" dirty="0"/>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dirty="0" err="1"/>
              <a:t>Quibus</a:t>
            </a:r>
            <a:r>
              <a:rPr lang="fr-FR" dirty="0"/>
              <a:t> </a:t>
            </a:r>
            <a:r>
              <a:rPr lang="fr-FR" dirty="0" err="1"/>
              <a:t>occurrere</a:t>
            </a:r>
            <a:r>
              <a:rPr lang="fr-FR" dirty="0"/>
              <a:t> bene </a:t>
            </a:r>
            <a:r>
              <a:rPr lang="fr-FR" dirty="0" err="1"/>
              <a:t>pertinax</a:t>
            </a:r>
            <a:r>
              <a:rPr lang="fr-FR" dirty="0"/>
              <a:t> miles </a:t>
            </a:r>
            <a:r>
              <a:rPr lang="fr-FR" dirty="0" err="1"/>
              <a:t>explicatis</a:t>
            </a:r>
            <a:r>
              <a:rPr lang="fr-FR" dirty="0"/>
              <a:t> </a:t>
            </a:r>
            <a:r>
              <a:rPr lang="fr-FR" dirty="0" err="1"/>
              <a:t>ordinibus</a:t>
            </a:r>
            <a:r>
              <a:rPr lang="fr-FR" dirty="0"/>
              <a:t> </a:t>
            </a:r>
            <a:r>
              <a:rPr lang="fr-FR" dirty="0" err="1"/>
              <a:t>parans</a:t>
            </a:r>
            <a:endParaRPr lang="fr-FR" dirty="0"/>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orci.Nunc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r>
              <a:rPr lang="fr-FR" sz="900" b="0" i="0" dirty="0" err="1">
                <a:latin typeface="Segoe UI Light" panose="020B0502040204020203" pitchFamily="34" charset="0"/>
                <a:cs typeface="Segoe UI Light" panose="020B0502040204020203" pitchFamily="34" charset="0"/>
              </a:rPr>
              <a:t>Pellentesque</a:t>
            </a:r>
            <a:r>
              <a:rPr lang="fr-FR" sz="900" b="0" i="0" dirty="0">
                <a:latin typeface="Segoe UI Light" panose="020B0502040204020203" pitchFamily="34" charset="0"/>
                <a:cs typeface="Segoe UI Light" panose="020B0502040204020203" pitchFamily="34" charset="0"/>
              </a:rPr>
              <a:t> habitant </a:t>
            </a:r>
            <a:r>
              <a:rPr lang="fr-FR" sz="900" b="0" i="0" dirty="0" err="1">
                <a:latin typeface="Segoe UI Light" panose="020B0502040204020203" pitchFamily="34" charset="0"/>
                <a:cs typeface="Segoe UI Light" panose="020B0502040204020203" pitchFamily="34" charset="0"/>
              </a:rPr>
              <a:t>morbi</a:t>
            </a:r>
            <a:r>
              <a:rPr lang="fr-FR" sz="900" b="0" i="0" dirty="0">
                <a:latin typeface="Segoe UI Light" panose="020B0502040204020203" pitchFamily="34" charset="0"/>
                <a:cs typeface="Segoe UI Light" panose="020B0502040204020203" pitchFamily="34" charset="0"/>
              </a:rPr>
              <a:t> tristique </a:t>
            </a:r>
            <a:r>
              <a:rPr lang="fr-FR" sz="900" b="0" i="0" dirty="0" err="1">
                <a:latin typeface="Segoe UI Light" panose="020B0502040204020203" pitchFamily="34" charset="0"/>
                <a:cs typeface="Segoe UI Light" panose="020B0502040204020203" pitchFamily="34" charset="0"/>
              </a:rPr>
              <a:t>senectus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netus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fames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ac</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turpis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egestas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Proin</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pharetra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nonummy</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pede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Mauris</a:t>
            </a:r>
            <a:r>
              <a:rPr lang="fr-FR" sz="900" b="0" i="0" dirty="0">
                <a:latin typeface="Segoe UI Light" panose="020B0502040204020203" pitchFamily="34" charset="0"/>
                <a:cs typeface="Segoe UI Light" panose="020B0502040204020203" pitchFamily="34" charset="0"/>
              </a:rPr>
              <a:t> et </a:t>
            </a:r>
            <a:r>
              <a:rPr lang="fr-FR" sz="900" b="0" i="0" dirty="0" err="1">
                <a:latin typeface="Segoe UI Light" panose="020B0502040204020203" pitchFamily="34" charset="0"/>
                <a:cs typeface="Segoe UI Light" panose="020B0502040204020203" pitchFamily="34" charset="0"/>
              </a:rPr>
              <a:t>orci.Lorem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ipsum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dolor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consectetuer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adipiscing</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elit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Maecenas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porttitor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congue</a:t>
            </a:r>
            <a:r>
              <a:rPr lang="fr-FR" sz="900" b="0" i="0" dirty="0">
                <a:latin typeface="Segoe UI Light" panose="020B0502040204020203" pitchFamily="34" charset="0"/>
                <a:cs typeface="Segoe UI Light" panose="020B0502040204020203" pitchFamily="34" charset="0"/>
              </a:rPr>
              <a:t> massa.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posuere</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sed</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pulvinar</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ultricies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purus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lectus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malesuada</a:t>
            </a:r>
            <a:r>
              <a:rPr lang="fr-FR" sz="900" b="0" i="0" dirty="0">
                <a:latin typeface="Segoe UI Light" panose="020B0502040204020203" pitchFamily="34" charset="0"/>
                <a:cs typeface="Segoe UI Light" panose="020B0502040204020203" pitchFamily="34" charset="0"/>
              </a:rPr>
              <a:t> libero, </a:t>
            </a:r>
            <a:r>
              <a:rPr lang="fr-FR" sz="900" b="0" i="0" dirty="0" err="1">
                <a:latin typeface="Segoe UI Light" panose="020B0502040204020203" pitchFamily="34" charset="0"/>
                <a:cs typeface="Segoe UI Light" panose="020B0502040204020203" pitchFamily="34" charset="0"/>
              </a:rPr>
              <a:t>sit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amet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commodo</a:t>
            </a:r>
            <a:r>
              <a:rPr lang="fr-FR" sz="900" b="0" i="0" dirty="0">
                <a:latin typeface="Segoe UI Light" panose="020B0502040204020203" pitchFamily="34" charset="0"/>
                <a:cs typeface="Segoe UI Light" panose="020B0502040204020203" pitchFamily="34" charset="0"/>
              </a:rPr>
              <a:t> magna </a:t>
            </a:r>
            <a:r>
              <a:rPr lang="fr-FR" sz="900" b="0" i="0" dirty="0" err="1">
                <a:latin typeface="Segoe UI Light" panose="020B0502040204020203" pitchFamily="34" charset="0"/>
                <a:cs typeface="Segoe UI Light" panose="020B0502040204020203" pitchFamily="34" charset="0"/>
              </a:rPr>
              <a:t>eros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quis</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urna</a:t>
            </a:r>
            <a:r>
              <a:rPr lang="fr-FR" sz="900" b="0" i="0" dirty="0">
                <a:latin typeface="Segoe UI Light" panose="020B0502040204020203" pitchFamily="34" charset="0"/>
                <a:cs typeface="Segoe UI Light" panose="020B0502040204020203" pitchFamily="34" charset="0"/>
              </a:rPr>
              <a:t>. Nunc </a:t>
            </a:r>
            <a:r>
              <a:rPr lang="fr-FR" sz="900" b="0" i="0" dirty="0" err="1">
                <a:latin typeface="Segoe UI Light" panose="020B0502040204020203" pitchFamily="34" charset="0"/>
                <a:cs typeface="Segoe UI Light" panose="020B0502040204020203" pitchFamily="34" charset="0"/>
              </a:rPr>
              <a:t>viverra</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imperdiet</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enim</a:t>
            </a:r>
            <a:r>
              <a:rPr lang="fr-FR" sz="900" b="0" i="0" dirty="0">
                <a:latin typeface="Segoe UI Light" panose="020B0502040204020203" pitchFamily="34" charset="0"/>
                <a:cs typeface="Segoe UI Light" panose="020B0502040204020203" pitchFamily="34" charset="0"/>
              </a:rPr>
              <a:t>. </a:t>
            </a:r>
            <a:r>
              <a:rPr lang="fr-FR" sz="900" b="0" i="0" dirty="0" err="1">
                <a:latin typeface="Segoe UI Light" panose="020B0502040204020203" pitchFamily="34" charset="0"/>
                <a:cs typeface="Segoe UI Light" panose="020B0502040204020203" pitchFamily="34" charset="0"/>
              </a:rPr>
              <a:t>Fusce</a:t>
            </a:r>
            <a:r>
              <a:rPr lang="fr-FR" sz="900" b="0" i="0" dirty="0">
                <a:latin typeface="Segoe UI Light" panose="020B0502040204020203" pitchFamily="34" charset="0"/>
                <a:cs typeface="Segoe UI Light" panose="020B0502040204020203" pitchFamily="34" charset="0"/>
              </a:rPr>
              <a:t> est. </a:t>
            </a:r>
            <a:r>
              <a:rPr lang="fr-FR" sz="900" b="0" i="0" dirty="0" err="1">
                <a:latin typeface="Segoe UI Light" panose="020B0502040204020203" pitchFamily="34" charset="0"/>
                <a:cs typeface="Segoe UI Light" panose="020B0502040204020203" pitchFamily="34" charset="0"/>
              </a:rPr>
              <a:t>Vivamus</a:t>
            </a:r>
            <a:r>
              <a:rPr lang="fr-FR" sz="900" b="0" i="0" dirty="0">
                <a:latin typeface="Segoe UI Light" panose="020B0502040204020203" pitchFamily="34" charset="0"/>
                <a:cs typeface="Segoe UI Light" panose="020B0502040204020203" pitchFamily="34" charset="0"/>
              </a:rPr>
              <a:t> a </a:t>
            </a:r>
            <a:r>
              <a:rPr lang="fr-FR" sz="900" b="0" i="0" dirty="0" err="1">
                <a:latin typeface="Segoe UI Light" panose="020B0502040204020203" pitchFamily="34" charset="0"/>
                <a:cs typeface="Segoe UI Light" panose="020B0502040204020203" pitchFamily="34" charset="0"/>
              </a:rPr>
              <a:t>tellus</a:t>
            </a:r>
            <a:r>
              <a:rPr lang="fr-FR" sz="900" b="0" i="0" dirty="0">
                <a:latin typeface="Segoe UI Light" panose="020B0502040204020203" pitchFamily="34" charset="0"/>
                <a:cs typeface="Segoe UI Light" panose="020B0502040204020203" pitchFamily="34" charset="0"/>
              </a:rPr>
              <a:t>.</a:t>
            </a:r>
          </a:p>
          <a:p>
            <a:endParaRPr lang="fr-FR" sz="900" b="0" i="0" dirty="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dirty="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dirty="0"/>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dirty="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dirty="0"/>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dirty="0"/>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dirty="0"/>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dirty="0"/>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dirty="0">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dirty="0">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dirty="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2024153" y="6391594"/>
            <a:ext cx="5915402" cy="246221"/>
          </a:xfrm>
          <a:prstGeom prst="rect">
            <a:avLst/>
          </a:prstGeom>
          <a:noFill/>
        </p:spPr>
        <p:txBody>
          <a:bodyPr wrap="none" rtlCol="0">
            <a:spAutoFit/>
          </a:bodyPr>
          <a:lstStyle/>
          <a:p>
            <a:r>
              <a:rPr lang="fr-FR" sz="1000" b="0" i="0" dirty="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2020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46"/>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mailto:Fondation.equipe@eurogroupconsulting.com" TargetMode="External"/><Relationship Id="rId3" Type="http://schemas.openxmlformats.org/officeDocument/2006/relationships/hyperlink" Target="https://fr.linkedin.com/company/eurogroup-consulting-france" TargetMode="External"/><Relationship Id="rId7" Type="http://schemas.openxmlformats.org/officeDocument/2006/relationships/hyperlink" Target="https://www.eurogroupconsulting.com/" TargetMode="External"/><Relationship Id="rId12" Type="http://schemas.openxmlformats.org/officeDocument/2006/relationships/hyperlink" Target="mailto:john@eurogroupconsulting.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hyperlink" Target="https://www.youtube.com/user/EUROGROUPCONSULTING" TargetMode="External"/><Relationship Id="rId5" Type="http://schemas.openxmlformats.org/officeDocument/2006/relationships/image" Target="../media/image15.png"/><Relationship Id="rId15" Type="http://schemas.openxmlformats.org/officeDocument/2006/relationships/hyperlink" Target="mailto:Lauriane.bourgeat@eurogroupconsulting.com" TargetMode="External"/><Relationship Id="rId10" Type="http://schemas.openxmlformats.org/officeDocument/2006/relationships/hyperlink" Target="http://www.linkedin.com/company/eurogroup-consulting-france" TargetMode="External"/><Relationship Id="rId4" Type="http://schemas.openxmlformats.org/officeDocument/2006/relationships/hyperlink" Target="https://twitter.com/EurogroupFR" TargetMode="External"/><Relationship Id="rId9" Type="http://schemas.openxmlformats.org/officeDocument/2006/relationships/image" Target="../media/image18.svg"/><Relationship Id="rId1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mailto:fondation.equipe@eurogroupconsulting.com"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dirty="0">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065502" cy="338554"/>
          </a:xfrm>
          <a:prstGeom prst="rect">
            <a:avLst/>
          </a:prstGeom>
          <a:noFill/>
        </p:spPr>
        <p:txBody>
          <a:bodyPr wrap="none" rtlCol="0">
            <a:spAutoFit/>
          </a:bodyPr>
          <a:lstStyle/>
          <a:p>
            <a:r>
              <a:rPr lang="fr-FR" sz="1600" dirty="0" err="1">
                <a:latin typeface="Segoe UI Light" panose="020B0502040204020203" pitchFamily="34" charset="0"/>
              </a:rPr>
              <a:t>Eurogroup</a:t>
            </a:r>
            <a:r>
              <a:rPr lang="fr-FR" sz="1600" dirty="0">
                <a:latin typeface="Segoe UI Light" panose="020B0502040204020203" pitchFamily="34" charset="0"/>
              </a:rPr>
              <a:t>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861141"/>
            <a:ext cx="1661160" cy="276999"/>
          </a:xfrm>
          <a:prstGeom prst="rect">
            <a:avLst/>
          </a:prstGeom>
          <a:noFill/>
        </p:spPr>
        <p:txBody>
          <a:bodyPr wrap="none" rtlCol="0">
            <a:spAutoFit/>
          </a:bodyPr>
          <a:lstStyle/>
          <a:p>
            <a:r>
              <a:rPr lang="fr-FR" sz="1200" dirty="0">
                <a:latin typeface="Segoe UI Light" panose="020B0502040204020203" pitchFamily="34" charset="0"/>
              </a:rPr>
              <a:t>Dossier de candidature</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dirty="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a:normAutofit/>
          </a:bodyPr>
          <a:lstStyle/>
          <a:p>
            <a:r>
              <a:rPr lang="fr-FR" sz="2280" dirty="0"/>
              <a:t>Contact</a:t>
            </a:r>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372148" y="5012250"/>
            <a:ext cx="3297376" cy="632481"/>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dirty="0" err="1">
                <a:solidFill>
                  <a:schemeClr val="tx1"/>
                </a:solidFill>
                <a:latin typeface="Segoe UI Light" panose="020B0502040204020203" pitchFamily="34" charset="0"/>
                <a:cs typeface="Segoe UI Light" panose="020B0502040204020203" pitchFamily="34" charset="0"/>
              </a:rPr>
              <a:t>Eurogroup</a:t>
            </a:r>
            <a:r>
              <a:rPr lang="fr-FR" sz="1300" dirty="0">
                <a:solidFill>
                  <a:schemeClr val="tx1"/>
                </a:solidFill>
                <a:latin typeface="Segoe UI Light" panose="020B0502040204020203" pitchFamily="34" charset="0"/>
                <a:cs typeface="Segoe UI Light" panose="020B0502040204020203" pitchFamily="34" charset="0"/>
              </a:rPr>
              <a:t> Consulting France</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Tour Vista 52-54 Quai de Dion Bouton</a:t>
            </a:r>
            <a:br>
              <a:rPr lang="fr-FR" sz="1300" dirty="0">
                <a:solidFill>
                  <a:schemeClr val="tx1"/>
                </a:solidFill>
                <a:latin typeface="Segoe UI Light" panose="020B0502040204020203" pitchFamily="34" charset="0"/>
                <a:cs typeface="Segoe UI Light" panose="020B0502040204020203" pitchFamily="34" charset="0"/>
              </a:rPr>
            </a:br>
            <a:r>
              <a:rPr lang="fr-FR" sz="1300" dirty="0">
                <a:solidFill>
                  <a:schemeClr val="tx1"/>
                </a:solidFill>
                <a:latin typeface="Segoe UI Light" panose="020B0502040204020203" pitchFamily="34" charset="0"/>
                <a:cs typeface="Segoe UI Light" panose="020B0502040204020203" pitchFamily="34" charset="0"/>
              </a:rPr>
              <a:t>92806 PUTEAUX Cedex</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3"/>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4"/>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dirty="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dirty="0">
                <a:latin typeface="Segoe UI Light" panose="020B0502040204020203" pitchFamily="34" charset="0"/>
              </a:endParaRPr>
            </a:p>
          </p:txBody>
        </p:sp>
        <p:pic>
          <p:nvPicPr>
            <p:cNvPr id="50" name="Graphique 49">
              <a:hlinkClick r:id="rId7"/>
              <a:extLst>
                <a:ext uri="{FF2B5EF4-FFF2-40B4-BE49-F238E27FC236}">
                  <a16:creationId xmlns:a16="http://schemas.microsoft.com/office/drawing/2014/main" id="{2261DFEE-B28A-044B-AAFE-1D7A82BB3A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1430" y="4667564"/>
              <a:ext cx="154866" cy="154866"/>
            </a:xfrm>
            <a:prstGeom prst="rect">
              <a:avLst/>
            </a:prstGeom>
          </p:spPr>
        </p:pic>
      </p:grpSp>
      <p:sp>
        <p:nvSpPr>
          <p:cNvPr id="61" name="Espace réservé du texte 11">
            <a:hlinkClick r:id="rId10"/>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a:t>
            </a:r>
            <a:r>
              <a:rPr lang="fr-FR" dirty="0">
                <a:solidFill>
                  <a:schemeClr val="accent2">
                    <a:lumMod val="50000"/>
                  </a:schemeClr>
                </a:solidFill>
                <a:latin typeface="Segoe UI Light" panose="020B0502040204020203" pitchFamily="34" charset="0"/>
              </a:rPr>
              <a:t>-consulting-</a:t>
            </a:r>
            <a:r>
              <a:rPr lang="fr-FR" dirty="0" err="1">
                <a:solidFill>
                  <a:schemeClr val="accent2">
                    <a:lumMod val="50000"/>
                  </a:schemeClr>
                </a:solidFill>
                <a:latin typeface="Segoe UI Light" panose="020B0502040204020203" pitchFamily="34" charset="0"/>
              </a:rPr>
              <a:t>france</a:t>
            </a:r>
            <a:endParaRPr lang="fr-FR" dirty="0">
              <a:solidFill>
                <a:schemeClr val="accent2">
                  <a:lumMod val="50000"/>
                </a:schemeClr>
              </a:solidFill>
              <a:latin typeface="Segoe UI Light" panose="020B0502040204020203" pitchFamily="34" charset="0"/>
            </a:endParaRPr>
          </a:p>
        </p:txBody>
      </p:sp>
      <p:sp>
        <p:nvSpPr>
          <p:cNvPr id="63" name="Espace réservé du texte 11">
            <a:hlinkClick r:id="rId7"/>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err="1">
                <a:solidFill>
                  <a:schemeClr val="accent2">
                    <a:lumMod val="50000"/>
                  </a:schemeClr>
                </a:solidFill>
                <a:latin typeface="Segoe UI Light" panose="020B0502040204020203" pitchFamily="34" charset="0"/>
              </a:rPr>
              <a:t>eurogroupconsulting.com</a:t>
            </a:r>
            <a:endParaRPr lang="fr-FR" dirty="0">
              <a:solidFill>
                <a:schemeClr val="accent2">
                  <a:lumMod val="50000"/>
                </a:schemeClr>
              </a:solidFill>
              <a:latin typeface="Segoe UI Light" panose="020B0502040204020203" pitchFamily="34" charset="0"/>
            </a:endParaRPr>
          </a:p>
        </p:txBody>
      </p:sp>
      <p:sp>
        <p:nvSpPr>
          <p:cNvPr id="65" name="Espace réservé du texte 11">
            <a:hlinkClick r:id="rId4"/>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EurogroupFR</a:t>
            </a:r>
            <a:endParaRPr lang="fr-FR" dirty="0">
              <a:solidFill>
                <a:schemeClr val="accent2">
                  <a:lumMod val="50000"/>
                </a:schemeClr>
              </a:solidFill>
              <a:latin typeface="Segoe UI Light" panose="020B0502040204020203" pitchFamily="34" charset="0"/>
            </a:endParaRPr>
          </a:p>
        </p:txBody>
      </p:sp>
      <p:sp>
        <p:nvSpPr>
          <p:cNvPr id="66" name="Espace réservé du texte 11">
            <a:hlinkClick r:id="rId11"/>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lumMod val="50000"/>
                  </a:schemeClr>
                </a:solidFill>
                <a:latin typeface="Segoe UI Light" panose="020B0502040204020203" pitchFamily="34" charset="0"/>
              </a:rPr>
              <a:t>/</a:t>
            </a:r>
            <a:r>
              <a:rPr lang="fr-FR" dirty="0" err="1">
                <a:solidFill>
                  <a:schemeClr val="accent2">
                    <a:lumMod val="50000"/>
                  </a:schemeClr>
                </a:solidFill>
                <a:latin typeface="Segoe UI Light" panose="020B0502040204020203" pitchFamily="34" charset="0"/>
              </a:rPr>
              <a:t>eurogroupconsulting</a:t>
            </a:r>
            <a:endParaRPr lang="fr-FR" dirty="0">
              <a:solidFill>
                <a:schemeClr val="accent2">
                  <a:lumMod val="50000"/>
                </a:schemeClr>
              </a:solidFill>
              <a:latin typeface="Segoe UI Light" panose="020B0502040204020203" pitchFamily="34" charset="0"/>
            </a:endParaRPr>
          </a:p>
        </p:txBody>
      </p:sp>
      <p:sp>
        <p:nvSpPr>
          <p:cNvPr id="68" name="Espace réservé du texte 10">
            <a:extLst>
              <a:ext uri="{FF2B5EF4-FFF2-40B4-BE49-F238E27FC236}">
                <a16:creationId xmlns:a16="http://schemas.microsoft.com/office/drawing/2014/main" id="{FF0858AF-8F0F-4147-8DCB-2092595D29B1}"/>
              </a:ext>
            </a:extLst>
          </p:cNvPr>
          <p:cNvSpPr txBox="1">
            <a:spLocks/>
          </p:cNvSpPr>
          <p:nvPr/>
        </p:nvSpPr>
        <p:spPr>
          <a:xfrm>
            <a:off x="6372148" y="1268760"/>
            <a:ext cx="2543651" cy="240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panose="020B0502040204020203" pitchFamily="34" charset="0"/>
              </a:rPr>
              <a:t>STEVENS Sieglin</a:t>
            </a:r>
          </a:p>
        </p:txBody>
      </p:sp>
      <p:sp>
        <p:nvSpPr>
          <p:cNvPr id="69" name="Espace réservé du texte 12">
            <a:extLst>
              <a:ext uri="{FF2B5EF4-FFF2-40B4-BE49-F238E27FC236}">
                <a16:creationId xmlns:a16="http://schemas.microsoft.com/office/drawing/2014/main" id="{CE375ADC-89ED-A148-BCB3-AF197E132C74}"/>
              </a:ext>
            </a:extLst>
          </p:cNvPr>
          <p:cNvSpPr txBox="1">
            <a:spLocks/>
          </p:cNvSpPr>
          <p:nvPr/>
        </p:nvSpPr>
        <p:spPr>
          <a:xfrm>
            <a:off x="6372148" y="1522333"/>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 </a:t>
            </a:r>
            <a:r>
              <a:rPr lang="fr-FR" dirty="0" err="1">
                <a:solidFill>
                  <a:schemeClr val="tx1"/>
                </a:solidFill>
                <a:latin typeface="Segoe UI Light" panose="020B0502040204020203" pitchFamily="34" charset="0"/>
              </a:rPr>
              <a:t>Supervising</a:t>
            </a:r>
            <a:r>
              <a:rPr lang="fr-FR" dirty="0">
                <a:solidFill>
                  <a:schemeClr val="tx1"/>
                </a:solidFill>
                <a:latin typeface="Segoe UI Light" panose="020B0502040204020203" pitchFamily="34" charset="0"/>
              </a:rPr>
              <a:t> Senior</a:t>
            </a:r>
          </a:p>
        </p:txBody>
      </p:sp>
      <p:sp>
        <p:nvSpPr>
          <p:cNvPr id="70" name="Espace réservé du texte 11">
            <a:extLst>
              <a:ext uri="{FF2B5EF4-FFF2-40B4-BE49-F238E27FC236}">
                <a16:creationId xmlns:a16="http://schemas.microsoft.com/office/drawing/2014/main" id="{0EAFC5BD-4817-5745-BA22-A42130AF8EB0}"/>
              </a:ext>
            </a:extLst>
          </p:cNvPr>
          <p:cNvSpPr txBox="1">
            <a:spLocks/>
          </p:cNvSpPr>
          <p:nvPr/>
        </p:nvSpPr>
        <p:spPr>
          <a:xfrm>
            <a:off x="6372148" y="1727314"/>
            <a:ext cx="2685308"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2"/>
              </a:rPr>
              <a:t>sieglin.stevens@eurogroupconsulting.com</a:t>
            </a:r>
            <a:r>
              <a:rPr lang="fr-FR" dirty="0">
                <a:solidFill>
                  <a:schemeClr val="accent1"/>
                </a:solidFill>
                <a:latin typeface="Segoe UI Light" panose="020B0502040204020203" pitchFamily="34" charset="0"/>
              </a:rPr>
              <a:t> </a:t>
            </a:r>
          </a:p>
          <a:p>
            <a:endParaRPr lang="fr-FR" dirty="0">
              <a:solidFill>
                <a:schemeClr val="accent1"/>
              </a:solidFill>
              <a:latin typeface="Segoe UI Light" panose="020B0502040204020203" pitchFamily="34" charset="0"/>
            </a:endParaRPr>
          </a:p>
        </p:txBody>
      </p:sp>
      <p:sp>
        <p:nvSpPr>
          <p:cNvPr id="71" name="Espace réservé du texte 15">
            <a:extLst>
              <a:ext uri="{FF2B5EF4-FFF2-40B4-BE49-F238E27FC236}">
                <a16:creationId xmlns:a16="http://schemas.microsoft.com/office/drawing/2014/main" id="{132A82C2-4459-3549-82F9-1C0124348263}"/>
              </a:ext>
            </a:extLst>
          </p:cNvPr>
          <p:cNvSpPr txBox="1">
            <a:spLocks/>
          </p:cNvSpPr>
          <p:nvPr/>
        </p:nvSpPr>
        <p:spPr>
          <a:xfrm>
            <a:off x="6372148" y="1945802"/>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+33(0)6 46 40 75 00</a:t>
            </a:r>
          </a:p>
        </p:txBody>
      </p:sp>
      <p:sp>
        <p:nvSpPr>
          <p:cNvPr id="75" name="Espace réservé du texte 11">
            <a:extLst>
              <a:ext uri="{FF2B5EF4-FFF2-40B4-BE49-F238E27FC236}">
                <a16:creationId xmlns:a16="http://schemas.microsoft.com/office/drawing/2014/main" id="{2DA129C9-5E3B-6342-8228-8721964E9F71}"/>
              </a:ext>
            </a:extLst>
          </p:cNvPr>
          <p:cNvSpPr txBox="1">
            <a:spLocks/>
          </p:cNvSpPr>
          <p:nvPr/>
        </p:nvSpPr>
        <p:spPr>
          <a:xfrm>
            <a:off x="6372148" y="3976806"/>
            <a:ext cx="2829324" cy="201744"/>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3"/>
              </a:rPr>
              <a:t>Fondation.equipe@eurogroupconsulting.com</a:t>
            </a:r>
            <a:r>
              <a:rPr lang="fr-FR" dirty="0">
                <a:solidFill>
                  <a:schemeClr val="accent1"/>
                </a:solidFill>
                <a:latin typeface="Segoe UI Light" panose="020B0502040204020203" pitchFamily="34" charset="0"/>
              </a:rPr>
              <a:t> </a:t>
            </a:r>
          </a:p>
          <a:p>
            <a:endParaRPr lang="fr-FR" dirty="0">
              <a:solidFill>
                <a:schemeClr val="accent1"/>
              </a:solidFill>
              <a:latin typeface="Segoe UI Light" panose="020B0502040204020203" pitchFamily="34" charset="0"/>
            </a:endParaRP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4"/>
          <a:stretch>
            <a:fillRect/>
          </a:stretch>
        </p:blipFill>
        <p:spPr>
          <a:xfrm>
            <a:off x="1586626" y="2055993"/>
            <a:ext cx="3132348" cy="1970769"/>
          </a:xfrm>
          <a:prstGeom prst="rect">
            <a:avLst/>
          </a:prstGeom>
        </p:spPr>
      </p:pic>
      <p:sp>
        <p:nvSpPr>
          <p:cNvPr id="30" name="Espace réservé du texte 10">
            <a:extLst>
              <a:ext uri="{FF2B5EF4-FFF2-40B4-BE49-F238E27FC236}">
                <a16:creationId xmlns:a16="http://schemas.microsoft.com/office/drawing/2014/main" id="{EAFF85AC-3F52-4B32-B7EE-681FDCC0CC99}"/>
              </a:ext>
            </a:extLst>
          </p:cNvPr>
          <p:cNvSpPr txBox="1">
            <a:spLocks/>
          </p:cNvSpPr>
          <p:nvPr/>
        </p:nvSpPr>
        <p:spPr>
          <a:xfrm>
            <a:off x="6372148" y="2479721"/>
            <a:ext cx="2543651" cy="240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Segoe UI Light" panose="020B0502040204020203" pitchFamily="34" charset="0"/>
              </a:rPr>
              <a:t>BOURGEAT Lauriane</a:t>
            </a:r>
          </a:p>
        </p:txBody>
      </p:sp>
      <p:sp>
        <p:nvSpPr>
          <p:cNvPr id="31" name="Espace réservé du texte 12">
            <a:extLst>
              <a:ext uri="{FF2B5EF4-FFF2-40B4-BE49-F238E27FC236}">
                <a16:creationId xmlns:a16="http://schemas.microsoft.com/office/drawing/2014/main" id="{F8D3841A-EC69-4726-8080-DE08B0DC1AD0}"/>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tx1"/>
                </a:solidFill>
                <a:latin typeface="Segoe UI Light" panose="020B0502040204020203" pitchFamily="34" charset="0"/>
              </a:rPr>
              <a:t>Consultante</a:t>
            </a:r>
          </a:p>
        </p:txBody>
      </p:sp>
      <p:sp>
        <p:nvSpPr>
          <p:cNvPr id="32" name="Espace réservé du texte 11">
            <a:extLst>
              <a:ext uri="{FF2B5EF4-FFF2-40B4-BE49-F238E27FC236}">
                <a16:creationId xmlns:a16="http://schemas.microsoft.com/office/drawing/2014/main" id="{D61FFE95-0458-4729-A6FC-F5D2BF6CA408}"/>
              </a:ext>
            </a:extLst>
          </p:cNvPr>
          <p:cNvSpPr txBox="1">
            <a:spLocks/>
          </p:cNvSpPr>
          <p:nvPr/>
        </p:nvSpPr>
        <p:spPr>
          <a:xfrm>
            <a:off x="6372148" y="2938275"/>
            <a:ext cx="2901332" cy="238451"/>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1"/>
                </a:solidFill>
                <a:latin typeface="Segoe UI Light" panose="020B0502040204020203" pitchFamily="34" charset="0"/>
                <a:hlinkClick r:id="rId15"/>
              </a:rPr>
              <a:t>Lauriane.bourgeat@eurogroupconsulting.com</a:t>
            </a:r>
            <a:r>
              <a:rPr lang="fr-FR" dirty="0">
                <a:solidFill>
                  <a:schemeClr val="accent1"/>
                </a:solidFill>
                <a:latin typeface="Segoe UI Light" panose="020B0502040204020203" pitchFamily="34" charset="0"/>
              </a:rPr>
              <a:t>   </a:t>
            </a:r>
          </a:p>
          <a:p>
            <a:endParaRPr lang="fr-FR" dirty="0">
              <a:solidFill>
                <a:schemeClr val="accent1"/>
              </a:solidFill>
              <a:highlight>
                <a:srgbClr val="FFFF00"/>
              </a:highlight>
              <a:latin typeface="Segoe UI Light" panose="020B0502040204020203" pitchFamily="34" charset="0"/>
            </a:endParaRPr>
          </a:p>
        </p:txBody>
      </p:sp>
      <p:sp>
        <p:nvSpPr>
          <p:cNvPr id="33" name="Espace réservé du texte 15">
            <a:extLst>
              <a:ext uri="{FF2B5EF4-FFF2-40B4-BE49-F238E27FC236}">
                <a16:creationId xmlns:a16="http://schemas.microsoft.com/office/drawing/2014/main" id="{A96C645C-0DB8-4C05-8A41-DB45C47AC320}"/>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latin typeface="Segoe UI Light" panose="020B0502040204020203" pitchFamily="34" charset="0"/>
              </a:rPr>
              <a:t>Mob. : +33(0)7 88 13 68 24</a:t>
            </a:r>
          </a:p>
        </p:txBody>
      </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fontScale="90000"/>
          </a:bodyPr>
          <a:lstStyle/>
          <a:p>
            <a:r>
              <a:rPr lang="fr-FR" dirty="0" err="1"/>
              <a:t>Eurogroup</a:t>
            </a:r>
            <a:r>
              <a:rPr lang="fr-FR" dirty="0"/>
              <a:t> Consulting réaffirme son engagement sociétal à travers la Fondation </a:t>
            </a:r>
            <a:r>
              <a:rPr lang="fr-FR" dirty="0" err="1"/>
              <a:t>Eurogroup</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228600" lvl="1" indent="-228600" algn="just">
              <a:lnSpc>
                <a:spcPct val="150000"/>
              </a:lnSpc>
              <a:spcBef>
                <a:spcPts val="1800"/>
              </a:spcBef>
              <a:buFont typeface="Wingdings" panose="05000000000000000000" pitchFamily="2" charset="2"/>
              <a:buChar char="§"/>
              <a:defRPr/>
            </a:pPr>
            <a:r>
              <a:rPr lang="fr-FR" sz="1200" b="1" dirty="0">
                <a:solidFill>
                  <a:schemeClr val="accent1"/>
                </a:solidFill>
                <a:ea typeface="Segoe UI" panose="020B0502040204020203" pitchFamily="34" charset="0"/>
              </a:rPr>
              <a:t>La Fondation </a:t>
            </a:r>
            <a:r>
              <a:rPr lang="fr-FR" sz="1200" b="1" dirty="0" err="1">
                <a:solidFill>
                  <a:schemeClr val="accent1"/>
                </a:solidFill>
                <a:ea typeface="Segoe UI" panose="020B0502040204020203" pitchFamily="34" charset="0"/>
              </a:rPr>
              <a:t>Eurogroup</a:t>
            </a:r>
            <a:r>
              <a:rPr lang="fr-FR" sz="1200" b="1" dirty="0">
                <a:solidFill>
                  <a:schemeClr val="accent1"/>
                </a:solidFill>
                <a:ea typeface="Segoe UI" panose="020B0502040204020203" pitchFamily="34" charset="0"/>
              </a:rPr>
              <a:t> est le fruit de la longue histoire d’engagement sociétal du cabinet.</a:t>
            </a:r>
            <a:r>
              <a:rPr lang="fr-FR" sz="1200" dirty="0">
                <a:solidFill>
                  <a:schemeClr val="accent1"/>
                </a:solidFill>
                <a:ea typeface="Segoe UI" panose="020B0502040204020203" pitchFamily="34" charset="0"/>
              </a:rPr>
              <a:t> </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Au début des années 2000, des consultants passionnés par leur métier ont exprimé </a:t>
            </a:r>
            <a:r>
              <a:rPr lang="fr-FR" b="1" dirty="0">
                <a:solidFill>
                  <a:schemeClr val="accent2"/>
                </a:solidFill>
                <a:ea typeface="Segoe UI" panose="020B0502040204020203" pitchFamily="34" charset="0"/>
              </a:rPr>
              <a:t>l’envie de s’engager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L’engagement est parti d’un constat : </a:t>
            </a:r>
            <a:r>
              <a:rPr lang="fr-FR" b="1" dirty="0">
                <a:solidFill>
                  <a:schemeClr val="accent2"/>
                </a:solidFill>
                <a:ea typeface="Segoe UI" panose="020B0502040204020203" pitchFamily="34" charset="0"/>
              </a:rPr>
              <a:t>les compétences </a:t>
            </a:r>
            <a:r>
              <a:rPr lang="fr-FR" dirty="0">
                <a:solidFill>
                  <a:schemeClr val="tx1"/>
                </a:solidFill>
                <a:ea typeface="Segoe UI" panose="020B0502040204020203" pitchFamily="34" charset="0"/>
              </a:rPr>
              <a:t>mises au service du développement des acteurs économiques privés et publics peuvent et doivent également être </a:t>
            </a:r>
            <a:r>
              <a:rPr lang="fr-FR" b="1" dirty="0">
                <a:solidFill>
                  <a:schemeClr val="accent2"/>
                </a:solidFill>
                <a:ea typeface="Segoe UI" panose="020B0502040204020203" pitchFamily="34" charset="0"/>
              </a:rPr>
              <a:t>mises à disposition des associations, pour « aider ceux qui aident » </a:t>
            </a:r>
            <a:r>
              <a:rPr lang="fr-FR" dirty="0">
                <a:solidFill>
                  <a:schemeClr val="tx1"/>
                </a:solidFill>
                <a:ea typeface="Segoe UI" panose="020B0502040204020203" pitchFamily="34" charset="0"/>
              </a:rPr>
              <a:t>et qui sont rarement aidés.</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Cette initiative s’est concrétisée par un </a:t>
            </a:r>
            <a:r>
              <a:rPr lang="fr-FR" b="1" dirty="0">
                <a:solidFill>
                  <a:schemeClr val="accent2"/>
                </a:solidFill>
                <a:ea typeface="Segoe UI" panose="020B0502040204020203" pitchFamily="34" charset="0"/>
              </a:rPr>
              <a:t>dispositif novateur </a:t>
            </a:r>
            <a:r>
              <a:rPr lang="fr-FR" dirty="0">
                <a:solidFill>
                  <a:schemeClr val="accent2"/>
                </a:solidFill>
                <a:ea typeface="Segoe UI" panose="020B0502040204020203" pitchFamily="34" charset="0"/>
              </a:rPr>
              <a:t>: </a:t>
            </a:r>
            <a:r>
              <a:rPr lang="fr-FR" b="1" dirty="0">
                <a:solidFill>
                  <a:schemeClr val="accent2"/>
                </a:solidFill>
                <a:ea typeface="Segoe UI" panose="020B0502040204020203" pitchFamily="34" charset="0"/>
              </a:rPr>
              <a:t>le programme de mécénat de compétences </a:t>
            </a:r>
            <a:r>
              <a:rPr lang="fr-FR" b="1" dirty="0" err="1">
                <a:solidFill>
                  <a:schemeClr val="accent2"/>
                </a:solidFill>
                <a:ea typeface="Segoe UI" panose="020B0502040204020203" pitchFamily="34" charset="0"/>
              </a:rPr>
              <a:t>Eurogroup</a:t>
            </a:r>
            <a:r>
              <a:rPr lang="fr-FR" b="1" dirty="0">
                <a:solidFill>
                  <a:schemeClr val="accent2"/>
                </a:solidFill>
                <a:ea typeface="Segoe UI" panose="020B0502040204020203" pitchFamily="34" charset="0"/>
              </a:rPr>
              <a:t> Autrement</a:t>
            </a:r>
            <a:r>
              <a:rPr lang="fr-FR" dirty="0">
                <a:solidFill>
                  <a:schemeClr val="accent2"/>
                </a:solidFill>
                <a:ea typeface="Segoe UI" panose="020B0502040204020203" pitchFamily="34" charset="0"/>
              </a:rPr>
              <a:t>.</a:t>
            </a:r>
          </a:p>
          <a:p>
            <a:pPr marL="628650" indent="-342900" algn="just">
              <a:lnSpc>
                <a:spcPct val="115000"/>
              </a:lnSpc>
              <a:buFont typeface="Arial"/>
              <a:buChar char="•"/>
              <a:tabLst>
                <a:tab pos="457200" algn="l"/>
              </a:tabLst>
              <a:defRPr/>
            </a:pPr>
            <a:r>
              <a:rPr lang="fr-FR" dirty="0">
                <a:solidFill>
                  <a:schemeClr val="tx1"/>
                </a:solidFill>
                <a:ea typeface="Segoe UI" panose="020B0502040204020203" pitchFamily="34" charset="0"/>
              </a:rPr>
              <a:t>Cela fait donc maintenant </a:t>
            </a:r>
            <a:r>
              <a:rPr lang="fr-FR" b="1" dirty="0">
                <a:solidFill>
                  <a:schemeClr val="accent2"/>
                </a:solidFill>
                <a:ea typeface="Segoe UI" panose="020B0502040204020203" pitchFamily="34" charset="0"/>
              </a:rPr>
              <a:t>plus de 16 ans et 30 missions </a:t>
            </a:r>
            <a:r>
              <a:rPr lang="fr-FR" dirty="0">
                <a:solidFill>
                  <a:schemeClr val="tx1"/>
                </a:solidFill>
                <a:ea typeface="Segoe UI" panose="020B0502040204020203" pitchFamily="34" charset="0"/>
              </a:rPr>
              <a:t>que des consultants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accompagnent des associations, maillons essentiels pour répondre aux enjeux de notre société.</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tabLst>
                <a:tab pos="457200" algn="l"/>
              </a:tabLst>
              <a:defRPr/>
            </a:pPr>
            <a:r>
              <a:rPr lang="fr-FR" sz="1200" dirty="0">
                <a:ea typeface="Segoe UI" panose="020B0502040204020203" pitchFamily="34" charset="0"/>
              </a:rPr>
              <a:t>La Fondation </a:t>
            </a:r>
            <a:r>
              <a:rPr lang="fr-FR" sz="1200" dirty="0" err="1">
                <a:ea typeface="Segoe UI" panose="020B0502040204020203" pitchFamily="34" charset="0"/>
              </a:rPr>
              <a:t>Eurogroup</a:t>
            </a:r>
            <a:r>
              <a:rPr lang="fr-FR" sz="1200" dirty="0">
                <a:ea typeface="Segoe UI" panose="020B0502040204020203" pitchFamily="34" charset="0"/>
              </a:rPr>
              <a:t> a été créée en juillet 2017 et regroupe l’ensemble des initiatives citoyennes de notre cabinet de conseil avec un champ d’action résolument ouvert, autour de quatre axes : </a:t>
            </a:r>
            <a:r>
              <a:rPr lang="fr-FR" sz="1200" b="1" dirty="0">
                <a:solidFill>
                  <a:schemeClr val="accent2"/>
                </a:solidFill>
                <a:ea typeface="Segoe UI" panose="020B0502040204020203" pitchFamily="34" charset="0"/>
              </a:rPr>
              <a:t>Culture, Education &amp; insertion, Santé &amp; recherche et Développement durable.</a:t>
            </a:r>
          </a:p>
          <a:p>
            <a:pPr marL="719138" indent="-342900" algn="just">
              <a:lnSpc>
                <a:spcPct val="115000"/>
              </a:lnSpc>
              <a:buFont typeface="Arial"/>
              <a:buChar char="•"/>
              <a:tabLst>
                <a:tab pos="457200" algn="l"/>
              </a:tabLst>
              <a:defRPr/>
            </a:pPr>
            <a:endParaRPr lang="fr-FR" dirty="0">
              <a:ea typeface="Segoe UI" panose="020B0502040204020203" pitchFamily="34" charset="0"/>
            </a:endParaRPr>
          </a:p>
          <a:p>
            <a:pPr marL="228600" lvl="1" indent="-228600" algn="just">
              <a:lnSpc>
                <a:spcPct val="150000"/>
              </a:lnSpc>
              <a:spcBef>
                <a:spcPts val="1800"/>
              </a:spcBef>
              <a:buFont typeface="Wingdings" panose="05000000000000000000" pitchFamily="2" charset="2"/>
              <a:buChar char="§"/>
              <a:defRPr/>
            </a:pPr>
            <a:r>
              <a:rPr lang="fr-FR" sz="1200" b="1" dirty="0">
                <a:solidFill>
                  <a:schemeClr val="accent2"/>
                </a:solidFill>
                <a:ea typeface="Segoe UI" panose="020B0502040204020203" pitchFamily="34" charset="0"/>
              </a:rPr>
              <a:t>La Fondation </a:t>
            </a:r>
            <a:r>
              <a:rPr lang="fr-FR" sz="1200" b="1" dirty="0" err="1">
                <a:solidFill>
                  <a:schemeClr val="accent2"/>
                </a:solidFill>
                <a:ea typeface="Segoe UI" panose="020B0502040204020203" pitchFamily="34" charset="0"/>
              </a:rPr>
              <a:t>Eurogroup</a:t>
            </a:r>
            <a:r>
              <a:rPr lang="fr-FR" sz="1200" b="1" dirty="0">
                <a:solidFill>
                  <a:schemeClr val="accent2"/>
                </a:solidFill>
                <a:ea typeface="Segoe UI" panose="020B0502040204020203" pitchFamily="34" charset="0"/>
              </a:rPr>
              <a:t> s’inscrit dans la continuité de cette volonté d’exercer notre métier de conseil autrement</a:t>
            </a:r>
            <a:r>
              <a:rPr lang="fr-FR" sz="1200" dirty="0">
                <a:solidFill>
                  <a:schemeClr val="accent2"/>
                </a:solidFill>
              </a:rPr>
              <a:t>.</a:t>
            </a:r>
          </a:p>
          <a:p>
            <a:endParaRPr lang="fr-FR" dirty="0"/>
          </a:p>
        </p:txBody>
      </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Des missions d’accompagnement de structures d’intérêt </a:t>
            </a:r>
            <a:r>
              <a:rPr lang="fr-FR" dirty="0" err="1"/>
              <a:t>génréral</a:t>
            </a:r>
            <a:endParaRPr lang="fr-FR" dirty="0"/>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Le mécénat de compétences </a:t>
            </a:r>
            <a:r>
              <a:rPr lang="fr-FR" altLang="fr-FR" dirty="0" err="1">
                <a:solidFill>
                  <a:schemeClr val="tx1"/>
                </a:solidFill>
              </a:rPr>
              <a:t>Eurogroup</a:t>
            </a:r>
            <a:r>
              <a:rPr lang="fr-FR" altLang="fr-FR" dirty="0">
                <a:solidFill>
                  <a:schemeClr val="tx1"/>
                </a:solidFill>
              </a:rPr>
              <a:t> Autrement propose à </a:t>
            </a:r>
            <a:r>
              <a:rPr lang="fr-FR" altLang="fr-FR" b="1" dirty="0">
                <a:solidFill>
                  <a:schemeClr val="accent2"/>
                </a:solidFill>
              </a:rPr>
              <a:t>des organismes d’utilité collective forte </a:t>
            </a:r>
            <a:r>
              <a:rPr lang="fr-FR" altLang="fr-FR" dirty="0">
                <a:solidFill>
                  <a:schemeClr val="tx1"/>
                </a:solidFill>
              </a:rPr>
              <a:t>de les faire bénéficier de prestations de conseil </a:t>
            </a:r>
            <a:r>
              <a:rPr lang="fr-FR" altLang="fr-FR" b="1" dirty="0">
                <a:solidFill>
                  <a:schemeClr val="accent1"/>
                </a:solidFill>
              </a:rPr>
              <a:t>non facturées</a:t>
            </a:r>
            <a:r>
              <a:rPr lang="fr-FR" altLang="fr-FR" dirty="0"/>
              <a:t>, </a:t>
            </a:r>
            <a:r>
              <a:rPr lang="fr-FR" altLang="fr-FR" dirty="0">
                <a:solidFill>
                  <a:schemeClr val="tx1"/>
                </a:solidFill>
              </a:rPr>
              <a:t>mettant en œuvre les métiers et compétences d’</a:t>
            </a:r>
            <a:r>
              <a:rPr lang="fr-FR" altLang="fr-FR" dirty="0" err="1">
                <a:solidFill>
                  <a:schemeClr val="tx1"/>
                </a:solidFill>
              </a:rPr>
              <a:t>Eurogroup</a:t>
            </a:r>
            <a:r>
              <a:rPr lang="fr-FR" altLang="fr-FR" dirty="0">
                <a:solidFill>
                  <a:schemeClr val="tx1"/>
                </a:solidFill>
              </a:rPr>
              <a:t> Consulting : </a:t>
            </a:r>
            <a:r>
              <a:rPr lang="fr-FR" altLang="fr-FR" b="1" dirty="0">
                <a:solidFill>
                  <a:schemeClr val="accent1"/>
                </a:solidFill>
              </a:rPr>
              <a:t>le conseil en stratégie et en organisation</a:t>
            </a:r>
            <a:r>
              <a:rPr lang="fr-FR" altLang="fr-FR" dirty="0"/>
              <a:t>.</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Ce mécénat de compétences prend la forme d’une intervention de </a:t>
            </a:r>
            <a:r>
              <a:rPr lang="fr-FR" altLang="fr-FR" b="1" dirty="0">
                <a:solidFill>
                  <a:schemeClr val="accent1"/>
                </a:solidFill>
              </a:rPr>
              <a:t>4 à 6 mois </a:t>
            </a:r>
            <a:r>
              <a:rPr lang="fr-FR" altLang="fr-FR" dirty="0">
                <a:solidFill>
                  <a:schemeClr val="tx1"/>
                </a:solidFill>
              </a:rPr>
              <a:t>avec une équipe composée de </a:t>
            </a:r>
            <a:r>
              <a:rPr lang="fr-FR" altLang="fr-FR" b="1" dirty="0">
                <a:solidFill>
                  <a:schemeClr val="accent1"/>
                </a:solidFill>
              </a:rPr>
              <a:t>plusieurs consultants </a:t>
            </a:r>
            <a:r>
              <a:rPr lang="fr-FR" altLang="fr-FR" dirty="0">
                <a:solidFill>
                  <a:schemeClr val="tx1"/>
                </a:solidFill>
              </a:rPr>
              <a:t>(1 Associé, 1 Directeur ou Manager, 2 Consultants à mi-temps). Des modalités d’accompagnement allégé pourront également être proposées (dispositif d’équipe modulable en fonction des besoins identifiés par l’association).</a:t>
            </a:r>
          </a:p>
          <a:p>
            <a:pPr marL="171450" indent="-171450" algn="just">
              <a:lnSpc>
                <a:spcPct val="150000"/>
              </a:lnSpc>
              <a:spcBef>
                <a:spcPts val="1200"/>
              </a:spcBef>
              <a:spcAft>
                <a:spcPts val="1200"/>
              </a:spcAft>
              <a:buFont typeface="Wingdings" panose="05000000000000000000" pitchFamily="2" charset="2"/>
              <a:buChar char="§"/>
            </a:pPr>
            <a:r>
              <a:rPr lang="fr-FR" altLang="fr-FR" dirty="0">
                <a:solidFill>
                  <a:schemeClr val="tx1"/>
                </a:solidFill>
              </a:rPr>
              <a:t>Une </a:t>
            </a:r>
            <a:r>
              <a:rPr lang="fr-FR" altLang="fr-FR" b="1" dirty="0">
                <a:solidFill>
                  <a:schemeClr val="accent1"/>
                </a:solidFill>
              </a:rPr>
              <a:t>phase de sélection </a:t>
            </a:r>
            <a:r>
              <a:rPr lang="fr-FR" altLang="fr-FR" dirty="0">
                <a:solidFill>
                  <a:schemeClr val="tx1"/>
                </a:solidFill>
              </a:rPr>
              <a:t>permet de déterminer le projet pour lequel notre intervention sera la plus utile. Les critères d’éligibilité à notre programme sont présentés en diapositive 5. </a:t>
            </a:r>
          </a:p>
          <a:p>
            <a:pPr marL="171450" indent="-171450" algn="just">
              <a:lnSpc>
                <a:spcPct val="150000"/>
              </a:lnSpc>
              <a:spcBef>
                <a:spcPts val="1200"/>
              </a:spcBef>
              <a:spcAft>
                <a:spcPts val="1200"/>
              </a:spcAft>
              <a:buFont typeface="Wingdings" panose="05000000000000000000" pitchFamily="2" charset="2"/>
              <a:buChar char="§"/>
            </a:pPr>
            <a:r>
              <a:rPr lang="fr-FR" altLang="fr-FR" b="1" dirty="0">
                <a:solidFill>
                  <a:schemeClr val="accent1"/>
                </a:solidFill>
              </a:rPr>
              <a:t>Le jury de sélection se réunit deux fois par an</a:t>
            </a:r>
            <a:r>
              <a:rPr lang="fr-FR" altLang="fr-FR" dirty="0">
                <a:solidFill>
                  <a:schemeClr val="accent1"/>
                </a:solidFill>
              </a:rPr>
              <a:t> </a:t>
            </a:r>
            <a:r>
              <a:rPr lang="fr-FR" altLang="fr-FR" dirty="0">
                <a:solidFill>
                  <a:schemeClr val="tx1"/>
                </a:solidFill>
              </a:rPr>
              <a:t>pour sélectionner un organisme. Le prochain jury aura lieu en juin 2020.</a:t>
            </a:r>
          </a:p>
          <a:p>
            <a:endParaRPr lang="fr-FR" dirty="0"/>
          </a:p>
        </p:txBody>
      </p:sp>
      <p:sp>
        <p:nvSpPr>
          <p:cNvPr id="3" name="Rectangle 2">
            <a:extLst>
              <a:ext uri="{FF2B5EF4-FFF2-40B4-BE49-F238E27FC236}">
                <a16:creationId xmlns:a16="http://schemas.microsoft.com/office/drawing/2014/main" id="{0E4EFBBE-9AC0-4266-975C-764D8FBF3DBD}"/>
              </a:ext>
            </a:extLst>
          </p:cNvPr>
          <p:cNvSpPr/>
          <p:nvPr/>
        </p:nvSpPr>
        <p:spPr>
          <a:xfrm>
            <a:off x="736346" y="4941168"/>
            <a:ext cx="8426704" cy="9361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dirty="0">
                <a:latin typeface="Segoe UI Light" panose="020B0502040204020203" pitchFamily="34" charset="0"/>
                <a:cs typeface="Segoe UI Light" panose="020B0502040204020203" pitchFamily="34" charset="0"/>
                <a:hlinkClick r:id="rId3"/>
              </a:rPr>
              <a:t>fondation.equipe@eurogroupconsulting.com</a:t>
            </a:r>
            <a:r>
              <a:rPr lang="fr-FR" sz="1200" dirty="0">
                <a:latin typeface="Segoe UI Light" panose="020B0502040204020203" pitchFamily="34" charset="0"/>
                <a:cs typeface="Segoe UI Light" panose="020B0502040204020203" pitchFamily="34" charset="0"/>
              </a:rPr>
              <a:t> et nous vous répondrons dans les plus brefs délais</a:t>
            </a:r>
          </a:p>
        </p:txBody>
      </p:sp>
      <p:sp>
        <p:nvSpPr>
          <p:cNvPr id="6" name="Freeform 142">
            <a:extLst>
              <a:ext uri="{FF2B5EF4-FFF2-40B4-BE49-F238E27FC236}">
                <a16:creationId xmlns:a16="http://schemas.microsoft.com/office/drawing/2014/main" id="{9B6A4919-F7A1-455B-898E-C85AD49A88DE}"/>
              </a:ext>
            </a:extLst>
          </p:cNvPr>
          <p:cNvSpPr>
            <a:spLocks noEditPoints="1"/>
          </p:cNvSpPr>
          <p:nvPr/>
        </p:nvSpPr>
        <p:spPr bwMode="auto">
          <a:xfrm>
            <a:off x="920552" y="5135630"/>
            <a:ext cx="265524" cy="482594"/>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dirty="0"/>
              <a:t>Exemples de missions réalisées par </a:t>
            </a:r>
            <a:r>
              <a:rPr lang="fr-FR" dirty="0" err="1"/>
              <a:t>Eurogroup</a:t>
            </a:r>
            <a:r>
              <a:rPr lang="fr-FR" dirty="0"/>
              <a:t> Autrement</a:t>
            </a:r>
          </a:p>
        </p:txBody>
      </p:sp>
      <p:sp>
        <p:nvSpPr>
          <p:cNvPr id="39" name="Text Placeholder 38"/>
          <p:cNvSpPr>
            <a:spLocks noGrp="1"/>
          </p:cNvSpPr>
          <p:nvPr>
            <p:ph sz="quarter" idx="18"/>
          </p:nvPr>
        </p:nvSpPr>
        <p:spPr>
          <a:xfrm>
            <a:off x="1330807" y="1016732"/>
            <a:ext cx="3622193" cy="1321159"/>
          </a:xfrm>
        </p:spPr>
        <p:txBody>
          <a:bodyPr>
            <a:normAutofit/>
          </a:bodyPr>
          <a:lstStyle/>
          <a:p>
            <a:pPr algn="just" defTabSz="457200" fontAlgn="base">
              <a:spcBef>
                <a:spcPct val="0"/>
              </a:spcBef>
              <a:spcAft>
                <a:spcPct val="0"/>
              </a:spcAft>
            </a:pPr>
            <a:r>
              <a:rPr lang="fr-FR" altLang="fr-FR" b="1" dirty="0">
                <a:solidFill>
                  <a:schemeClr val="accent2"/>
                </a:solidFill>
              </a:rPr>
              <a:t>Son besoin </a:t>
            </a:r>
            <a:r>
              <a:rPr lang="fr-FR" altLang="fr-FR" dirty="0"/>
              <a:t>: Renforcer le positionnement stratégique de l'association afin de fédérer un réseau national de bénévoles et de renforcer la visibilité du 116 000</a:t>
            </a:r>
          </a:p>
          <a:p>
            <a:pPr algn="just" defTabSz="457200" fontAlgn="base">
              <a:spcBef>
                <a:spcPct val="0"/>
              </a:spcBef>
              <a:spcAft>
                <a:spcPct val="0"/>
              </a:spcAft>
            </a:pPr>
            <a:r>
              <a:rPr lang="fr-FR" altLang="fr-FR" b="1" dirty="0">
                <a:solidFill>
                  <a:schemeClr val="accent2"/>
                </a:solidFill>
              </a:rPr>
              <a:t>Notre action </a:t>
            </a:r>
            <a:r>
              <a:rPr lang="fr-FR" altLang="fr-FR" dirty="0"/>
              <a:t>: Benchmark des pratiques d’associations faisant partie de la même fédération, définition du modèle cible en réseau, mise en place d'une stratégie de recrutement des bénévoles et de communication </a:t>
            </a:r>
          </a:p>
        </p:txBody>
      </p:sp>
      <p:pic>
        <p:nvPicPr>
          <p:cNvPr id="18" name="Image 17">
            <a:extLst>
              <a:ext uri="{FF2B5EF4-FFF2-40B4-BE49-F238E27FC236}">
                <a16:creationId xmlns:a16="http://schemas.microsoft.com/office/drawing/2014/main" id="{7D9E49D5-F351-4926-A080-835725B5C2B4}"/>
              </a:ext>
            </a:extLst>
          </p:cNvPr>
          <p:cNvPicPr>
            <a:picLocks noChangeAspect="1"/>
          </p:cNvPicPr>
          <p:nvPr/>
        </p:nvPicPr>
        <p:blipFill>
          <a:blip r:embed="rId3"/>
          <a:stretch>
            <a:fillRect/>
          </a:stretch>
        </p:blipFill>
        <p:spPr>
          <a:xfrm>
            <a:off x="477751" y="1600676"/>
            <a:ext cx="742951" cy="440500"/>
          </a:xfrm>
          <a:prstGeom prst="rect">
            <a:avLst/>
          </a:prstGeom>
        </p:spPr>
      </p:pic>
      <p:sp>
        <p:nvSpPr>
          <p:cNvPr id="19" name="ZoneTexte 18">
            <a:extLst>
              <a:ext uri="{FF2B5EF4-FFF2-40B4-BE49-F238E27FC236}">
                <a16:creationId xmlns:a16="http://schemas.microsoft.com/office/drawing/2014/main" id="{9FF513F3-B18D-49E2-95C8-CFF4358A54B0}"/>
              </a:ext>
            </a:extLst>
          </p:cNvPr>
          <p:cNvSpPr txBox="1"/>
          <p:nvPr/>
        </p:nvSpPr>
        <p:spPr>
          <a:xfrm>
            <a:off x="291026" y="1028969"/>
            <a:ext cx="1059906"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CPFE Enfants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Disparus</a:t>
            </a:r>
          </a:p>
        </p:txBody>
      </p:sp>
      <p:sp>
        <p:nvSpPr>
          <p:cNvPr id="56" name="Text Placeholder 38">
            <a:extLst>
              <a:ext uri="{FF2B5EF4-FFF2-40B4-BE49-F238E27FC236}">
                <a16:creationId xmlns:a16="http://schemas.microsoft.com/office/drawing/2014/main" id="{4B1F9FA5-C5D2-47BC-BC8F-8F32BB64E550}"/>
              </a:ext>
            </a:extLst>
          </p:cNvPr>
          <p:cNvSpPr txBox="1">
            <a:spLocks/>
          </p:cNvSpPr>
          <p:nvPr/>
        </p:nvSpPr>
        <p:spPr>
          <a:xfrm>
            <a:off x="1330807" y="2400638"/>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Diversifier ses activités avec l’ouverture d’une ressourcerie visant à réemployer des « déchets » pour les revendre, sous forme d’objets reconditionnés ou sous forme de matière première</a:t>
            </a:r>
          </a:p>
          <a:p>
            <a:pPr algn="just" defTabSz="457200" fontAlgn="base">
              <a:spcBef>
                <a:spcPct val="0"/>
              </a:spcBef>
              <a:spcAft>
                <a:spcPct val="0"/>
              </a:spcAft>
            </a:pPr>
            <a:r>
              <a:rPr lang="fr-FR" altLang="fr-FR" b="1" dirty="0">
                <a:solidFill>
                  <a:schemeClr val="accent2"/>
                </a:solidFill>
              </a:rPr>
              <a:t>Notre action </a:t>
            </a:r>
            <a:r>
              <a:rPr lang="fr-FR" altLang="fr-FR" dirty="0"/>
              <a:t>: Conduire un diagnostic du marché, engager une démarche de Gestion Prévisionnelle des Emplois et des Compétences (GPEC), adapter l’organisation d’ARBRE et lui donner les moyens d’absorber sa croissance</a:t>
            </a:r>
          </a:p>
        </p:txBody>
      </p:sp>
      <p:sp>
        <p:nvSpPr>
          <p:cNvPr id="60" name="ZoneTexte 59">
            <a:extLst>
              <a:ext uri="{FF2B5EF4-FFF2-40B4-BE49-F238E27FC236}">
                <a16:creationId xmlns:a16="http://schemas.microsoft.com/office/drawing/2014/main" id="{D9C1B826-52C1-4A2A-B579-B2CB8AF30A16}"/>
              </a:ext>
            </a:extLst>
          </p:cNvPr>
          <p:cNvSpPr txBox="1"/>
          <p:nvPr/>
        </p:nvSpPr>
        <p:spPr>
          <a:xfrm>
            <a:off x="448121" y="2512854"/>
            <a:ext cx="745717" cy="276999"/>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A.R.B.R.E</a:t>
            </a:r>
          </a:p>
        </p:txBody>
      </p:sp>
      <p:sp>
        <p:nvSpPr>
          <p:cNvPr id="62" name="Text Placeholder 38">
            <a:extLst>
              <a:ext uri="{FF2B5EF4-FFF2-40B4-BE49-F238E27FC236}">
                <a16:creationId xmlns:a16="http://schemas.microsoft.com/office/drawing/2014/main" id="{E0EEA7C9-486A-4281-A920-292559E191FD}"/>
              </a:ext>
            </a:extLst>
          </p:cNvPr>
          <p:cNvSpPr txBox="1">
            <a:spLocks/>
          </p:cNvSpPr>
          <p:nvPr/>
        </p:nvSpPr>
        <p:spPr>
          <a:xfrm>
            <a:off x="1330807" y="3784544"/>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Adapter le mode d'organisation dans un contexte de croissance et sécuriser le modèle d’activité</a:t>
            </a:r>
          </a:p>
          <a:p>
            <a:pPr algn="just" defTabSz="457200" fontAlgn="base">
              <a:spcBef>
                <a:spcPct val="0"/>
              </a:spcBef>
              <a:spcAft>
                <a:spcPct val="0"/>
              </a:spcAft>
              <a:defRPr/>
            </a:pPr>
            <a:r>
              <a:rPr lang="fr-FR" b="1" dirty="0">
                <a:solidFill>
                  <a:schemeClr val="accent2"/>
                </a:solidFill>
              </a:rPr>
              <a:t>Notre action </a:t>
            </a:r>
            <a:r>
              <a:rPr lang="fr-FR" dirty="0"/>
              <a:t>: Structuration du modèle économique, sécurisation du partenariat logistique et optimisation des modes de financement de l’association</a:t>
            </a:r>
          </a:p>
        </p:txBody>
      </p:sp>
      <p:sp>
        <p:nvSpPr>
          <p:cNvPr id="66" name="ZoneTexte 65">
            <a:extLst>
              <a:ext uri="{FF2B5EF4-FFF2-40B4-BE49-F238E27FC236}">
                <a16:creationId xmlns:a16="http://schemas.microsoft.com/office/drawing/2014/main" id="{B575CD48-984C-48FD-B060-520FC2D66F88}"/>
              </a:ext>
            </a:extLst>
          </p:cNvPr>
          <p:cNvSpPr txBox="1"/>
          <p:nvPr/>
        </p:nvSpPr>
        <p:spPr>
          <a:xfrm>
            <a:off x="424815" y="3716985"/>
            <a:ext cx="792332"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Dons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Solidaires</a:t>
            </a:r>
          </a:p>
        </p:txBody>
      </p:sp>
      <p:sp>
        <p:nvSpPr>
          <p:cNvPr id="68" name="Text Placeholder 38">
            <a:extLst>
              <a:ext uri="{FF2B5EF4-FFF2-40B4-BE49-F238E27FC236}">
                <a16:creationId xmlns:a16="http://schemas.microsoft.com/office/drawing/2014/main" id="{692D82D3-8942-4F73-BBD1-D22BF74BF398}"/>
              </a:ext>
            </a:extLst>
          </p:cNvPr>
          <p:cNvSpPr txBox="1">
            <a:spLocks/>
          </p:cNvSpPr>
          <p:nvPr/>
        </p:nvSpPr>
        <p:spPr>
          <a:xfrm>
            <a:off x="1330807" y="4916153"/>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b="1" dirty="0">
                <a:solidFill>
                  <a:schemeClr val="accent2"/>
                </a:solidFill>
              </a:rPr>
              <a:t>Son besoin </a:t>
            </a:r>
            <a:r>
              <a:rPr lang="fr-FR" dirty="0"/>
              <a:t>: Professionnaliser le fonctionnement pour faire face à la croissance d’activité</a:t>
            </a:r>
          </a:p>
          <a:p>
            <a:pPr algn="just" defTabSz="457200" fontAlgn="base">
              <a:spcBef>
                <a:spcPct val="0"/>
              </a:spcBef>
              <a:spcAft>
                <a:spcPct val="0"/>
              </a:spcAft>
              <a:defRPr/>
            </a:pPr>
            <a:r>
              <a:rPr lang="fr-FR" b="1" dirty="0">
                <a:solidFill>
                  <a:schemeClr val="accent2"/>
                </a:solidFill>
              </a:rPr>
              <a:t>Notre action </a:t>
            </a:r>
            <a:r>
              <a:rPr lang="fr-FR" dirty="0"/>
              <a:t>: Clarification et formalisation du projet associatif, sécurisation et diversification des sources de financement, structuration de modes de fonctionnement efficients</a:t>
            </a:r>
          </a:p>
        </p:txBody>
      </p:sp>
      <p:sp>
        <p:nvSpPr>
          <p:cNvPr id="72" name="ZoneTexte 71">
            <a:extLst>
              <a:ext uri="{FF2B5EF4-FFF2-40B4-BE49-F238E27FC236}">
                <a16:creationId xmlns:a16="http://schemas.microsoft.com/office/drawing/2014/main" id="{A7DD837C-B978-4CAC-AFEA-90D507E8B6E2}"/>
              </a:ext>
            </a:extLst>
          </p:cNvPr>
          <p:cNvSpPr txBox="1"/>
          <p:nvPr/>
        </p:nvSpPr>
        <p:spPr>
          <a:xfrm>
            <a:off x="339921" y="4912140"/>
            <a:ext cx="962123" cy="276999"/>
          </a:xfrm>
          <a:prstGeom prst="rect">
            <a:avLst/>
          </a:prstGeom>
          <a:noFill/>
        </p:spPr>
        <p:txBody>
          <a:bodyPr wrap="none" rtlCol="0">
            <a:spAutoFit/>
          </a:bodyPr>
          <a:lstStyle/>
          <a:p>
            <a:pPr algn="ctr"/>
            <a:r>
              <a:rPr lang="fr-FR" sz="1200" b="1" dirty="0" err="1">
                <a:solidFill>
                  <a:schemeClr val="accent4"/>
                </a:solidFill>
                <a:latin typeface="Segoe UI Light" panose="020B0502040204020203" pitchFamily="34" charset="0"/>
                <a:cs typeface="Segoe UI Light" panose="020B0502040204020203" pitchFamily="34" charset="0"/>
              </a:rPr>
              <a:t>Adapt-équit</a:t>
            </a:r>
            <a:endParaRPr lang="fr-FR" sz="1200" b="1" dirty="0">
              <a:solidFill>
                <a:schemeClr val="accent4"/>
              </a:solidFill>
              <a:latin typeface="Segoe UI Light" panose="020B0502040204020203" pitchFamily="34" charset="0"/>
              <a:cs typeface="Segoe UI Light" panose="020B0502040204020203" pitchFamily="34" charset="0"/>
            </a:endParaRPr>
          </a:p>
        </p:txBody>
      </p:sp>
      <p:pic>
        <p:nvPicPr>
          <p:cNvPr id="44" name="Image 43">
            <a:extLst>
              <a:ext uri="{FF2B5EF4-FFF2-40B4-BE49-F238E27FC236}">
                <a16:creationId xmlns:a16="http://schemas.microsoft.com/office/drawing/2014/main" id="{204BA43D-DCAF-4888-A9DA-444C3E64F22F}"/>
              </a:ext>
            </a:extLst>
          </p:cNvPr>
          <p:cNvPicPr>
            <a:picLocks noChangeAspect="1"/>
          </p:cNvPicPr>
          <p:nvPr/>
        </p:nvPicPr>
        <p:blipFill>
          <a:blip r:embed="rId4"/>
          <a:stretch>
            <a:fillRect/>
          </a:stretch>
        </p:blipFill>
        <p:spPr>
          <a:xfrm>
            <a:off x="401052" y="2935058"/>
            <a:ext cx="896348" cy="237705"/>
          </a:xfrm>
          <a:prstGeom prst="rect">
            <a:avLst/>
          </a:prstGeom>
        </p:spPr>
      </p:pic>
      <p:pic>
        <p:nvPicPr>
          <p:cNvPr id="45" name="Image 44">
            <a:extLst>
              <a:ext uri="{FF2B5EF4-FFF2-40B4-BE49-F238E27FC236}">
                <a16:creationId xmlns:a16="http://schemas.microsoft.com/office/drawing/2014/main" id="{D8DF097B-6B7B-4CAE-94EC-77EBB1A7A5F5}"/>
              </a:ext>
            </a:extLst>
          </p:cNvPr>
          <p:cNvPicPr>
            <a:picLocks noChangeAspect="1"/>
          </p:cNvPicPr>
          <p:nvPr/>
        </p:nvPicPr>
        <p:blipFill>
          <a:blip r:embed="rId5"/>
          <a:stretch>
            <a:fillRect/>
          </a:stretch>
        </p:blipFill>
        <p:spPr>
          <a:xfrm>
            <a:off x="402487" y="4123300"/>
            <a:ext cx="791351" cy="387762"/>
          </a:xfrm>
          <a:prstGeom prst="rect">
            <a:avLst/>
          </a:prstGeom>
        </p:spPr>
      </p:pic>
      <p:pic>
        <p:nvPicPr>
          <p:cNvPr id="46" name="Image 45">
            <a:extLst>
              <a:ext uri="{FF2B5EF4-FFF2-40B4-BE49-F238E27FC236}">
                <a16:creationId xmlns:a16="http://schemas.microsoft.com/office/drawing/2014/main" id="{D17D2F75-82DF-454B-B2EF-8E3AE9BBCFF3}"/>
              </a:ext>
            </a:extLst>
          </p:cNvPr>
          <p:cNvPicPr>
            <a:picLocks noChangeAspect="1"/>
          </p:cNvPicPr>
          <p:nvPr/>
        </p:nvPicPr>
        <p:blipFill>
          <a:blip r:embed="rId6"/>
          <a:stretch>
            <a:fillRect/>
          </a:stretch>
        </p:blipFill>
        <p:spPr>
          <a:xfrm>
            <a:off x="430240" y="5245534"/>
            <a:ext cx="871804" cy="487722"/>
          </a:xfrm>
          <a:prstGeom prst="rect">
            <a:avLst/>
          </a:prstGeom>
        </p:spPr>
      </p:pic>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5992781" y="1016732"/>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Définir les objectifs stratégiques et le mode d’organisation qui en découle suite à l’obtention du label « Scène conventionnée » en 2015</a:t>
            </a:r>
          </a:p>
          <a:p>
            <a:pPr algn="just" defTabSz="457200" fontAlgn="base">
              <a:spcBef>
                <a:spcPct val="0"/>
              </a:spcBef>
              <a:spcAft>
                <a:spcPct val="0"/>
              </a:spcAft>
            </a:pPr>
            <a:r>
              <a:rPr lang="fr-FR" altLang="fr-FR" b="1" dirty="0">
                <a:solidFill>
                  <a:schemeClr val="accent2"/>
                </a:solidFill>
              </a:rPr>
              <a:t>Notre action </a:t>
            </a:r>
            <a:r>
              <a:rPr lang="fr-FR" altLang="fr-FR" dirty="0"/>
              <a:t>: Diagnostic du mode de fonctionnement et définition d'une organisation cible en interne et avec les acteurs externes de l'environnement de la Maison des Jonglages, définition d'un plan de conduite du changement du modèle cible </a:t>
            </a:r>
          </a:p>
        </p:txBody>
      </p:sp>
      <p:sp>
        <p:nvSpPr>
          <p:cNvPr id="76" name="ZoneTexte 75">
            <a:extLst>
              <a:ext uri="{FF2B5EF4-FFF2-40B4-BE49-F238E27FC236}">
                <a16:creationId xmlns:a16="http://schemas.microsoft.com/office/drawing/2014/main" id="{A81E305C-DBF1-42BA-9517-F94B7AF18C22}"/>
              </a:ext>
            </a:extLst>
          </p:cNvPr>
          <p:cNvSpPr txBox="1"/>
          <p:nvPr/>
        </p:nvSpPr>
        <p:spPr>
          <a:xfrm>
            <a:off x="5025938" y="1028969"/>
            <a:ext cx="91403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Maison des</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Jonglages</a:t>
            </a:r>
          </a:p>
        </p:txBody>
      </p:sp>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2395826"/>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Pérenniser l’action de l’association en affinant sa stratégie de financement et partenariat (public et privé) et réaliser une étude d'impact socio-économique</a:t>
            </a:r>
          </a:p>
          <a:p>
            <a:pPr algn="just" defTabSz="457200" fontAlgn="base">
              <a:spcBef>
                <a:spcPct val="0"/>
              </a:spcBef>
              <a:spcAft>
                <a:spcPct val="0"/>
              </a:spcAft>
            </a:pPr>
            <a:r>
              <a:rPr lang="fr-FR" altLang="fr-FR" b="1" dirty="0">
                <a:solidFill>
                  <a:schemeClr val="accent2"/>
                </a:solidFill>
              </a:rPr>
              <a:t>Notre action </a:t>
            </a:r>
            <a:r>
              <a:rPr lang="fr-FR" altLang="fr-FR" dirty="0"/>
              <a:t>: Précision des principes structurants et missions prioritaires de l’association, réalisation d'une étude socio-économique de ses actions, formalisation d'un parcours de soin pour la région Occitanie et coaching de communication </a:t>
            </a:r>
          </a:p>
        </p:txBody>
      </p:sp>
      <p:sp>
        <p:nvSpPr>
          <p:cNvPr id="79" name="ZoneTexte 78">
            <a:extLst>
              <a:ext uri="{FF2B5EF4-FFF2-40B4-BE49-F238E27FC236}">
                <a16:creationId xmlns:a16="http://schemas.microsoft.com/office/drawing/2014/main" id="{6F64613B-BA9B-4255-84B4-B7D5CB4D9A10}"/>
              </a:ext>
            </a:extLst>
          </p:cNvPr>
          <p:cNvSpPr txBox="1"/>
          <p:nvPr/>
        </p:nvSpPr>
        <p:spPr>
          <a:xfrm>
            <a:off x="4961823" y="2408063"/>
            <a:ext cx="1042272"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Enfance,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Adolescence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&amp; Diabète</a:t>
            </a:r>
          </a:p>
        </p:txBody>
      </p:sp>
      <p:sp>
        <p:nvSpPr>
          <p:cNvPr id="80" name="Text Placeholder 38">
            <a:extLst>
              <a:ext uri="{FF2B5EF4-FFF2-40B4-BE49-F238E27FC236}">
                <a16:creationId xmlns:a16="http://schemas.microsoft.com/office/drawing/2014/main" id="{8F826D1E-998E-4425-9706-5B56BE15D8D1}"/>
              </a:ext>
            </a:extLst>
          </p:cNvPr>
          <p:cNvSpPr txBox="1">
            <a:spLocks/>
          </p:cNvSpPr>
          <p:nvPr/>
        </p:nvSpPr>
        <p:spPr>
          <a:xfrm>
            <a:off x="5992781" y="3724281"/>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Accompagner l'association pour réaliser son plan stratégique de développement à horizon 2015</a:t>
            </a:r>
          </a:p>
          <a:p>
            <a:pPr algn="just" defTabSz="457200" fontAlgn="base">
              <a:spcBef>
                <a:spcPct val="0"/>
              </a:spcBef>
              <a:spcAft>
                <a:spcPct val="0"/>
              </a:spcAft>
            </a:pPr>
            <a:r>
              <a:rPr lang="fr-FR" altLang="fr-FR" b="1" dirty="0">
                <a:solidFill>
                  <a:schemeClr val="accent2"/>
                </a:solidFill>
              </a:rPr>
              <a:t>Notre action </a:t>
            </a:r>
            <a:r>
              <a:rPr lang="fr-FR" altLang="fr-FR" dirty="0"/>
              <a:t>: Plan stratégique de développement de l’association à horizon 2015, scénarii d’évolution du projet et de l’organisation, feuille de route</a:t>
            </a:r>
          </a:p>
        </p:txBody>
      </p:sp>
      <p:sp>
        <p:nvSpPr>
          <p:cNvPr id="82" name="ZoneTexte 81">
            <a:extLst>
              <a:ext uri="{FF2B5EF4-FFF2-40B4-BE49-F238E27FC236}">
                <a16:creationId xmlns:a16="http://schemas.microsoft.com/office/drawing/2014/main" id="{9CBED686-C50A-4E57-9104-E0ECB29DA8F8}"/>
              </a:ext>
            </a:extLst>
          </p:cNvPr>
          <p:cNvSpPr txBox="1"/>
          <p:nvPr/>
        </p:nvSpPr>
        <p:spPr>
          <a:xfrm>
            <a:off x="4969836" y="3736518"/>
            <a:ext cx="1026243" cy="461665"/>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Dessine-moi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un mouton</a:t>
            </a:r>
          </a:p>
        </p:txBody>
      </p:sp>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5992781" y="4912140"/>
            <a:ext cx="3622193" cy="1321159"/>
          </a:xfrm>
          <a:prstGeom prst="rect">
            <a:avLst/>
          </a:prstGeom>
        </p:spPr>
        <p:txBody>
          <a:bodyPr vert="horz" lIns="0" tIns="0" rIns="0" bIns="0" rtlCol="0">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dirty="0">
                <a:solidFill>
                  <a:schemeClr val="accent2"/>
                </a:solidFill>
              </a:rPr>
              <a:t>Son besoin </a:t>
            </a:r>
            <a:r>
              <a:rPr lang="fr-FR" altLang="fr-FR" dirty="0"/>
              <a:t>: Difficultés de financements, difficulté de communication entre le siège et les antennes régionales</a:t>
            </a:r>
          </a:p>
          <a:p>
            <a:pPr algn="just" defTabSz="457200" fontAlgn="base">
              <a:spcBef>
                <a:spcPct val="0"/>
              </a:spcBef>
              <a:spcAft>
                <a:spcPct val="0"/>
              </a:spcAft>
            </a:pPr>
            <a:r>
              <a:rPr lang="fr-FR" altLang="fr-FR" b="1" dirty="0">
                <a:solidFill>
                  <a:schemeClr val="accent2"/>
                </a:solidFill>
              </a:rPr>
              <a:t>Notre action </a:t>
            </a:r>
            <a:r>
              <a:rPr lang="fr-FR" altLang="fr-FR" dirty="0"/>
              <a:t>: Elaboration de la stratégie financière et consolidation des finances à court terme, amélioration du fonctionnement interne</a:t>
            </a:r>
          </a:p>
        </p:txBody>
      </p:sp>
      <p:sp>
        <p:nvSpPr>
          <p:cNvPr id="85" name="ZoneTexte 84">
            <a:extLst>
              <a:ext uri="{FF2B5EF4-FFF2-40B4-BE49-F238E27FC236}">
                <a16:creationId xmlns:a16="http://schemas.microsoft.com/office/drawing/2014/main" id="{241C3D4F-9175-4417-B859-4087091F7CE8}"/>
              </a:ext>
            </a:extLst>
          </p:cNvPr>
          <p:cNvSpPr txBox="1"/>
          <p:nvPr/>
        </p:nvSpPr>
        <p:spPr>
          <a:xfrm>
            <a:off x="5001092" y="4877619"/>
            <a:ext cx="963725" cy="646331"/>
          </a:xfrm>
          <a:prstGeom prst="rect">
            <a:avLst/>
          </a:prstGeom>
          <a:noFill/>
        </p:spPr>
        <p:txBody>
          <a:bodyPr wrap="none" rtlCol="0">
            <a:spAutoFit/>
          </a:bodyPr>
          <a:lstStyle/>
          <a:p>
            <a:pPr algn="ctr"/>
            <a:r>
              <a:rPr lang="fr-FR" sz="1200" b="1" dirty="0">
                <a:solidFill>
                  <a:schemeClr val="accent4"/>
                </a:solidFill>
                <a:latin typeface="Segoe UI Light" panose="020B0502040204020203" pitchFamily="34" charset="0"/>
                <a:cs typeface="Segoe UI Light" panose="020B0502040204020203" pitchFamily="34" charset="0"/>
              </a:rPr>
              <a:t>Le </a:t>
            </a:r>
            <a:br>
              <a:rPr lang="fr-FR" sz="1200" b="1" dirty="0">
                <a:solidFill>
                  <a:schemeClr val="accent4"/>
                </a:solidFill>
                <a:latin typeface="Segoe UI Light" panose="020B0502040204020203" pitchFamily="34" charset="0"/>
                <a:cs typeface="Segoe UI Light" panose="020B0502040204020203" pitchFamily="34" charset="0"/>
              </a:rPr>
            </a:br>
            <a:r>
              <a:rPr lang="fr-FR" sz="1200" b="1" dirty="0">
                <a:solidFill>
                  <a:schemeClr val="accent4"/>
                </a:solidFill>
                <a:latin typeface="Segoe UI Light" panose="020B0502040204020203" pitchFamily="34" charset="0"/>
                <a:cs typeface="Segoe UI Light" panose="020B0502040204020203" pitchFamily="34" charset="0"/>
              </a:rPr>
              <a:t>Mouvement</a:t>
            </a:r>
          </a:p>
          <a:p>
            <a:pPr algn="ctr"/>
            <a:r>
              <a:rPr lang="fr-FR" sz="1200" b="1" dirty="0">
                <a:solidFill>
                  <a:schemeClr val="accent4"/>
                </a:solidFill>
                <a:latin typeface="Segoe UI Light" panose="020B0502040204020203" pitchFamily="34" charset="0"/>
                <a:cs typeface="Segoe UI Light" panose="020B0502040204020203" pitchFamily="34" charset="0"/>
              </a:rPr>
              <a:t>du Nid</a:t>
            </a:r>
          </a:p>
        </p:txBody>
      </p:sp>
      <p:pic>
        <p:nvPicPr>
          <p:cNvPr id="86" name="Picture 2">
            <a:extLst>
              <a:ext uri="{FF2B5EF4-FFF2-40B4-BE49-F238E27FC236}">
                <a16:creationId xmlns:a16="http://schemas.microsoft.com/office/drawing/2014/main" id="{736A3840-7E22-4C7A-9260-4E6E2D424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036" y="5513775"/>
            <a:ext cx="390913" cy="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6" descr="D:\Users\dubos\Documents\Eurogroup autrement\logo.gif">
            <a:extLst>
              <a:ext uri="{FF2B5EF4-FFF2-40B4-BE49-F238E27FC236}">
                <a16:creationId xmlns:a16="http://schemas.microsoft.com/office/drawing/2014/main" id="{5BA65252-2A03-4888-9F2A-544DCFDD64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437" y="4194798"/>
            <a:ext cx="51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descr="Résultat de recherche d'images pour &quot;Enfance, adolescence et diabète&quot;">
            <a:extLst>
              <a:ext uri="{FF2B5EF4-FFF2-40B4-BE49-F238E27FC236}">
                <a16:creationId xmlns:a16="http://schemas.microsoft.com/office/drawing/2014/main" id="{C29996A4-6317-40D8-82EB-858CC8CAD1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159" y="3018304"/>
            <a:ext cx="542952" cy="45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31">
            <a:extLst>
              <a:ext uri="{FF2B5EF4-FFF2-40B4-BE49-F238E27FC236}">
                <a16:creationId xmlns:a16="http://schemas.microsoft.com/office/drawing/2014/main" id="{D5196C53-2872-4153-947F-EE581A8C00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4486" y="1457903"/>
            <a:ext cx="733425" cy="4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 déroulement d’une candidature puis d’une intervention</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171450" indent="-171450" algn="just">
              <a:buFont typeface="Arial" panose="020B0604020202020204" pitchFamily="34" charset="0"/>
              <a:buChar char="•"/>
            </a:pPr>
            <a:r>
              <a:rPr lang="fr-FR" altLang="fr-FR" dirty="0">
                <a:solidFill>
                  <a:schemeClr val="tx1"/>
                </a:solidFill>
              </a:rPr>
              <a:t>Les organismes souhaitant bénéficier d’une intervention devront adresser les 3 pages de candidature du présent dossier (pages 6, 7 et 8). </a:t>
            </a:r>
          </a:p>
          <a:p>
            <a:pPr marL="171450" indent="-171450" algn="just">
              <a:buFont typeface="Arial" panose="020B0604020202020204" pitchFamily="34" charset="0"/>
              <a:buChar char="•"/>
            </a:pPr>
            <a:r>
              <a:rPr lang="fr-FR" altLang="fr-FR" dirty="0">
                <a:solidFill>
                  <a:schemeClr val="tx1"/>
                </a:solidFill>
              </a:rPr>
              <a:t>Les dossiers reçus feront ensuite l’objet d’une sélection en 2 temps : </a:t>
            </a:r>
          </a:p>
          <a:p>
            <a:pPr marL="360363" indent="-171450" algn="just">
              <a:buFontTx/>
              <a:buChar char="-"/>
            </a:pPr>
            <a:r>
              <a:rPr lang="fr-FR" altLang="fr-FR" dirty="0">
                <a:solidFill>
                  <a:schemeClr val="tx1"/>
                </a:solidFill>
              </a:rPr>
              <a:t>une présélection sur dossier,</a:t>
            </a:r>
          </a:p>
          <a:p>
            <a:pPr marL="360363" indent="-171450" algn="just">
              <a:buFontTx/>
              <a:buChar char="-"/>
            </a:pPr>
            <a:r>
              <a:rPr lang="fr-FR" altLang="fr-FR" dirty="0">
                <a:solidFill>
                  <a:schemeClr val="tx1"/>
                </a:solidFill>
              </a:rPr>
              <a:t>une sélection par un jury.</a:t>
            </a:r>
          </a:p>
          <a:p>
            <a:endParaRPr lang="fr-FR" dirty="0"/>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3301404"/>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2688629"/>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07988" y="2381648"/>
            <a:ext cx="1376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28 février 2020</a:t>
            </a:r>
          </a:p>
        </p:txBody>
      </p:sp>
      <p:sp>
        <p:nvSpPr>
          <p:cNvPr id="10" name="Triangle isocèle 9">
            <a:extLst>
              <a:ext uri="{FF2B5EF4-FFF2-40B4-BE49-F238E27FC236}">
                <a16:creationId xmlns:a16="http://schemas.microsoft.com/office/drawing/2014/main" id="{22CC9A31-EA5F-4231-A0F8-1C00D76455A9}"/>
              </a:ext>
            </a:extLst>
          </p:cNvPr>
          <p:cNvSpPr/>
          <p:nvPr/>
        </p:nvSpPr>
        <p:spPr bwMode="auto">
          <a:xfrm>
            <a:off x="98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1" name="Triangle isocèle 10">
            <a:extLst>
              <a:ext uri="{FF2B5EF4-FFF2-40B4-BE49-F238E27FC236}">
                <a16:creationId xmlns:a16="http://schemas.microsoft.com/office/drawing/2014/main" id="{0CDB6E12-890C-460F-ACC4-BFE34793C7FD}"/>
              </a:ext>
            </a:extLst>
          </p:cNvPr>
          <p:cNvSpPr/>
          <p:nvPr/>
        </p:nvSpPr>
        <p:spPr bwMode="auto">
          <a:xfrm>
            <a:off x="343281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2" name="Triangle isocèle 11">
            <a:extLst>
              <a:ext uri="{FF2B5EF4-FFF2-40B4-BE49-F238E27FC236}">
                <a16:creationId xmlns:a16="http://schemas.microsoft.com/office/drawing/2014/main" id="{B5923F66-2321-47AA-BBFD-239419AC7ED2}"/>
              </a:ext>
            </a:extLst>
          </p:cNvPr>
          <p:cNvSpPr/>
          <p:nvPr/>
        </p:nvSpPr>
        <p:spPr bwMode="auto">
          <a:xfrm>
            <a:off x="6105128"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2381648"/>
            <a:ext cx="121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mi avril 2019</a:t>
            </a:r>
          </a:p>
        </p:txBody>
      </p:sp>
      <p:sp>
        <p:nvSpPr>
          <p:cNvPr id="14" name="Triangle isocèle 13">
            <a:extLst>
              <a:ext uri="{FF2B5EF4-FFF2-40B4-BE49-F238E27FC236}">
                <a16:creationId xmlns:a16="http://schemas.microsoft.com/office/drawing/2014/main" id="{613347BC-74BA-4C23-93B0-7CB27C810D75}"/>
              </a:ext>
            </a:extLst>
          </p:cNvPr>
          <p:cNvSpPr/>
          <p:nvPr/>
        </p:nvSpPr>
        <p:spPr bwMode="auto">
          <a:xfrm>
            <a:off x="4799013"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4257675" y="2381648"/>
            <a:ext cx="1216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chemeClr val="tx1"/>
                </a:solidFill>
                <a:latin typeface="Segoe UI Light" panose="020B0502040204020203" pitchFamily="34" charset="0"/>
                <a:ea typeface="Segoe UI" panose="020B0502040204020203" pitchFamily="34" charset="0"/>
                <a:cs typeface="Segoe UI Light" panose="020B0502040204020203" pitchFamily="34" charset="0"/>
              </a:rPr>
              <a:t>Mi juin 2020</a:t>
            </a:r>
          </a:p>
        </p:txBody>
      </p:sp>
      <p:sp>
        <p:nvSpPr>
          <p:cNvPr id="16" name="ZoneTexte 12">
            <a:extLst>
              <a:ext uri="{FF2B5EF4-FFF2-40B4-BE49-F238E27FC236}">
                <a16:creationId xmlns:a16="http://schemas.microsoft.com/office/drawing/2014/main" id="{228E829C-E726-4382-80A5-95EB0B53FC2B}"/>
              </a:ext>
            </a:extLst>
          </p:cNvPr>
          <p:cNvSpPr txBox="1">
            <a:spLocks noChangeArrowheads="1"/>
          </p:cNvSpPr>
          <p:nvPr/>
        </p:nvSpPr>
        <p:spPr bwMode="auto">
          <a:xfrm>
            <a:off x="5561013" y="2381648"/>
            <a:ext cx="13366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2</a:t>
            </a:r>
            <a:r>
              <a:rPr lang="fr-FR" altLang="fr-FR" sz="1050" b="1" kern="0" baseline="3000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a:t>
            </a: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semestre 2020</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7867650" y="2381648"/>
            <a:ext cx="1189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T1 2021</a:t>
            </a:r>
          </a:p>
        </p:txBody>
      </p:sp>
      <p:sp>
        <p:nvSpPr>
          <p:cNvPr id="18" name="Triangle isocèle 17">
            <a:extLst>
              <a:ext uri="{FF2B5EF4-FFF2-40B4-BE49-F238E27FC236}">
                <a16:creationId xmlns:a16="http://schemas.microsoft.com/office/drawing/2014/main" id="{856A89BC-D26B-4656-B43E-ACFA281E52C1}"/>
              </a:ext>
            </a:extLst>
          </p:cNvPr>
          <p:cNvSpPr/>
          <p:nvPr/>
        </p:nvSpPr>
        <p:spPr bwMode="auto">
          <a:xfrm>
            <a:off x="8382000"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3241079"/>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1432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06F54E0C-3BC0-475F-89B0-D37F01EA5179}"/>
              </a:ext>
            </a:extLst>
          </p:cNvPr>
          <p:cNvSpPr/>
          <p:nvPr/>
        </p:nvSpPr>
        <p:spPr bwMode="auto">
          <a:xfrm>
            <a:off x="560388"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Appel à projets</a:t>
            </a:r>
          </a:p>
        </p:txBody>
      </p: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5"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03A3BB7E-CD01-4DB3-8A2C-18BA9E9F459E}"/>
              </a:ext>
            </a:extLst>
          </p:cNvPr>
          <p:cNvSpPr/>
          <p:nvPr/>
        </p:nvSpPr>
        <p:spPr bwMode="auto">
          <a:xfrm>
            <a:off x="3051175"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413480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AB2978E6-7FBC-43BB-ACDD-3C073541CDBB}"/>
              </a:ext>
            </a:extLst>
          </p:cNvPr>
          <p:cNvSpPr/>
          <p:nvPr/>
        </p:nvSpPr>
        <p:spPr bwMode="auto">
          <a:xfrm>
            <a:off x="4376738" y="4657129"/>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dirty="0">
                <a:latin typeface="Segoe UI Light" panose="020B0502040204020203" pitchFamily="34" charset="0"/>
                <a:ea typeface="Segoe UI" panose="020B0502040204020203" pitchFamily="34" charset="0"/>
                <a:cs typeface="Segoe UI Light" panose="020B0502040204020203" pitchFamily="34" charset="0"/>
              </a:rPr>
              <a:t>Jury**</a:t>
            </a:r>
          </a:p>
        </p:txBody>
      </p:sp>
      <p:cxnSp>
        <p:nvCxnSpPr>
          <p:cNvPr id="26" name="Connecteur droit avec flèche 36">
            <a:extLst>
              <a:ext uri="{FF2B5EF4-FFF2-40B4-BE49-F238E27FC236}">
                <a16:creationId xmlns:a16="http://schemas.microsoft.com/office/drawing/2014/main" id="{96BCB0F5-F6DD-44D5-B847-223D01554885}"/>
              </a:ext>
            </a:extLst>
          </p:cNvPr>
          <p:cNvCxnSpPr>
            <a:cxnSpLocks noChangeShapeType="1"/>
          </p:cNvCxnSpPr>
          <p:nvPr/>
        </p:nvCxnSpPr>
        <p:spPr bwMode="auto">
          <a:xfrm rot="16200000" flipH="1">
            <a:off x="544671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27" name="Rectangle 26">
            <a:extLst>
              <a:ext uri="{FF2B5EF4-FFF2-40B4-BE49-F238E27FC236}">
                <a16:creationId xmlns:a16="http://schemas.microsoft.com/office/drawing/2014/main" id="{C9F405C0-E9A3-4EBB-ADBA-830C66CE1982}"/>
              </a:ext>
            </a:extLst>
          </p:cNvPr>
          <p:cNvSpPr/>
          <p:nvPr/>
        </p:nvSpPr>
        <p:spPr bwMode="auto">
          <a:xfrm>
            <a:off x="56435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Démarrage de la mission***</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3301404"/>
            <a:ext cx="1265237"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5" y="3241079"/>
            <a:ext cx="1200150"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3301404"/>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3241079"/>
            <a:ext cx="1873250"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(4 à 6 mois environ)</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3" name="Flèche droite 77">
            <a:extLst>
              <a:ext uri="{FF2B5EF4-FFF2-40B4-BE49-F238E27FC236}">
                <a16:creationId xmlns:a16="http://schemas.microsoft.com/office/drawing/2014/main" id="{0576FA9B-345E-4952-9E22-B62BC198B8F3}"/>
              </a:ext>
            </a:extLst>
          </p:cNvPr>
          <p:cNvSpPr/>
          <p:nvPr/>
        </p:nvSpPr>
        <p:spPr bwMode="auto">
          <a:xfrm>
            <a:off x="5065713" y="3301404"/>
            <a:ext cx="1093787" cy="930275"/>
          </a:xfrm>
          <a:prstGeom prst="rightArrow">
            <a:avLst>
              <a:gd name="adj1" fmla="val 100000"/>
              <a:gd name="adj2" fmla="val 1829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4" name="Rectangle 33">
            <a:extLst>
              <a:ext uri="{FF2B5EF4-FFF2-40B4-BE49-F238E27FC236}">
                <a16:creationId xmlns:a16="http://schemas.microsoft.com/office/drawing/2014/main" id="{D82A985B-A8D0-4702-A88E-184AC6100B6F}"/>
              </a:ext>
            </a:extLst>
          </p:cNvPr>
          <p:cNvSpPr/>
          <p:nvPr/>
        </p:nvSpPr>
        <p:spPr bwMode="auto">
          <a:xfrm>
            <a:off x="5018088" y="3241079"/>
            <a:ext cx="1087437"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Préparation </a:t>
            </a:r>
          </a:p>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6" name="Triangle isocèle 35">
            <a:extLst>
              <a:ext uri="{FF2B5EF4-FFF2-40B4-BE49-F238E27FC236}">
                <a16:creationId xmlns:a16="http://schemas.microsoft.com/office/drawing/2014/main" id="{4CE99FFF-CE1E-4428-B3A5-9E0C1CC81F3A}"/>
              </a:ext>
            </a:extLst>
          </p:cNvPr>
          <p:cNvSpPr/>
          <p:nvPr/>
        </p:nvSpPr>
        <p:spPr bwMode="auto">
          <a:xfrm>
            <a:off x="2289175" y="2887067"/>
            <a:ext cx="184150" cy="223837"/>
          </a:xfrm>
          <a:prstGeom prst="triangle">
            <a:avLst/>
          </a:prstGeom>
          <a:solidFill>
            <a:schemeClr val="accent1"/>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811926" y="2293542"/>
            <a:ext cx="115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100" b="1" kern="0" dirty="0">
                <a:solidFill>
                  <a:schemeClr val="accent1"/>
                </a:solidFill>
                <a:latin typeface="Segoe UI Light" panose="020B0502040204020203" pitchFamily="34" charset="0"/>
                <a:ea typeface="Segoe UI" panose="020B0502040204020203" pitchFamily="34" charset="0"/>
                <a:cs typeface="Segoe UI Light" panose="020B0502040204020203" pitchFamily="34" charset="0"/>
              </a:rPr>
              <a:t>03 avril 2020 à 18h</a:t>
            </a:r>
          </a:p>
        </p:txBody>
      </p: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2" y="3836392"/>
            <a:ext cx="1501775" cy="0"/>
          </a:xfrm>
          <a:prstGeom prst="straightConnector1">
            <a:avLst/>
          </a:prstGeom>
          <a:noFill/>
          <a:ln w="12700" algn="ctr">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39" name="Rectangle 38">
            <a:extLst>
              <a:ext uri="{FF2B5EF4-FFF2-40B4-BE49-F238E27FC236}">
                <a16:creationId xmlns:a16="http://schemas.microsoft.com/office/drawing/2014/main" id="{CE087F7E-2A22-45EA-9981-192EAADCEED3}"/>
              </a:ext>
            </a:extLst>
          </p:cNvPr>
          <p:cNvSpPr/>
          <p:nvPr/>
        </p:nvSpPr>
        <p:spPr bwMode="auto">
          <a:xfrm>
            <a:off x="1847850" y="4657129"/>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dirty="0">
                <a:solidFill>
                  <a:schemeClr val="accent1"/>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3301404"/>
            <a:ext cx="933450"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3241079"/>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500063" y="5390636"/>
            <a:ext cx="8990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Eurogroup Consulting attribue une équipe de parrains à chaque organisme présélectionné : les consultants vous aideront à préparer votre passage devant le jury en formalisant une proposition d’intervention précisant l’objectif, les résultats attendus, les conditions d’intervention et le planning envisagé.</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Jury composé pour partie de membres d’Eurogroup Consulting et de personnalités extérieures.</a:t>
            </a:r>
          </a:p>
          <a:p>
            <a:pPr algn="just" eaLnBrk="1" hangingPunct="1">
              <a:spcBef>
                <a:spcPct val="0"/>
              </a:spcBef>
              <a:buClrTx/>
              <a:buSzTx/>
              <a:buFontTx/>
              <a:buNone/>
              <a:defRPr/>
            </a:pPr>
            <a:r>
              <a:rPr lang="fr-FR" altLang="fr-FR" sz="1050" i="1" kern="0" dirty="0">
                <a:solidFill>
                  <a:srgbClr val="000000"/>
                </a:solidFill>
                <a:latin typeface="Segoe UI Light" panose="020B0502040204020203" pitchFamily="34" charset="0"/>
                <a:ea typeface="Segoe UI" panose="020B0502040204020203" pitchFamily="34" charset="0"/>
                <a:cs typeface="Segoe UI Light" panose="020B0502040204020203" pitchFamily="34" charset="0"/>
              </a:rPr>
              <a:t>*** 	L’équipe d’intervention sera constituée par Eurogroup Consulting sur la base du volontariat</a:t>
            </a:r>
          </a:p>
        </p:txBody>
      </p:sp>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dirty="0"/>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7"/>
            <a:ext cx="8033078" cy="178802"/>
          </a:xfrm>
        </p:spPr>
        <p:txBody>
          <a:bodyPr/>
          <a:lstStyle/>
          <a:p>
            <a:pPr marL="342900" indent="-342900" algn="just">
              <a:buClr>
                <a:schemeClr val="accent2"/>
              </a:buClr>
              <a:buFont typeface="+mj-lt"/>
              <a:buAutoNum type="arabicPeriod"/>
              <a:defRPr/>
            </a:pPr>
            <a:r>
              <a:rPr lang="fr-FR" b="1" dirty="0">
                <a:solidFill>
                  <a:schemeClr val="accent2"/>
                </a:solidFill>
                <a:ea typeface="Segoe UI" panose="020B0502040204020203" pitchFamily="34" charset="0"/>
              </a:rPr>
              <a:t>Transmission de la totalité des informations requises </a:t>
            </a:r>
            <a:r>
              <a:rPr lang="fr-FR" dirty="0">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dirty="0">
                <a:solidFill>
                  <a:schemeClr val="tx1"/>
                </a:solidFill>
                <a:ea typeface="Segoe UI" panose="020B0502040204020203" pitchFamily="34" charset="0"/>
              </a:rPr>
              <a:t> Objet social et transparence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Domaine d’utilité collective</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Périmètre métropolitain (bénéficiaires de l’action situés en France. </a:t>
            </a:r>
            <a:r>
              <a:rPr lang="fr-FR" sz="1100" dirty="0">
                <a:solidFill>
                  <a:schemeClr val="accent1"/>
                </a:solidFill>
                <a:ea typeface="Segoe UI" panose="020B0502040204020203" pitchFamily="34" charset="0"/>
              </a:rPr>
              <a:t>NB : les associations localisées hors Ile-de-France devront prendre en charge les frais liés au déplacement et hébergement des consultants)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existante depuis au moins 3 ans</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a:defRPr/>
            </a:pPr>
            <a:r>
              <a:rPr lang="fr-FR" sz="1200" dirty="0">
                <a:ea typeface="Segoe UI" panose="020B0502040204020203" pitchFamily="34" charset="0"/>
              </a:rPr>
              <a:t> Situation financière de l’organisme : </a:t>
            </a:r>
          </a:p>
          <a:p>
            <a:pPr marL="601795" lvl="2" indent="-228600" algn="just">
              <a:buClr>
                <a:schemeClr val="accent2"/>
              </a:buClr>
              <a:buFont typeface="+mj-lt"/>
              <a:buAutoNum type="arabicPeriod"/>
              <a:defRPr/>
            </a:pPr>
            <a:r>
              <a:rPr lang="fr-FR" sz="1100" b="1" dirty="0">
                <a:solidFill>
                  <a:schemeClr val="accent1"/>
                </a:solidFill>
                <a:ea typeface="Segoe UI" panose="020B0502040204020203" pitchFamily="34" charset="0"/>
              </a:rPr>
              <a:t>Situation financière viable mais ne lui permettant pas l’accès à des prestations de conseil ou d’assistance facturées </a:t>
            </a:r>
            <a:endParaRPr lang="fr-FR" b="1" dirty="0">
              <a:solidFill>
                <a:schemeClr val="accent1"/>
              </a:solidFill>
              <a:ea typeface="Segoe UI" panose="020B0502040204020203" pitchFamily="34" charset="0"/>
            </a:endParaRPr>
          </a:p>
          <a:p>
            <a:pPr marL="342900" indent="-342900" algn="just">
              <a:buClr>
                <a:schemeClr val="accent2"/>
              </a:buClr>
              <a:buFont typeface="+mj-lt"/>
              <a:buAutoNum type="arabicPeriod"/>
              <a:defRPr/>
            </a:pPr>
            <a:r>
              <a:rPr lang="fr-FR" dirty="0">
                <a:ea typeface="Segoe UI" panose="020B0502040204020203" pitchFamily="34" charset="0"/>
              </a:rPr>
              <a:t> </a:t>
            </a:r>
            <a:r>
              <a:rPr lang="fr-FR" dirty="0">
                <a:solidFill>
                  <a:schemeClr val="tx1"/>
                </a:solidFill>
                <a:ea typeface="Segoe UI" panose="020B0502040204020203" pitchFamily="34" charset="0"/>
              </a:rPr>
              <a:t>Demande entrant dans le domaine de compétences d’</a:t>
            </a:r>
            <a:r>
              <a:rPr lang="fr-FR" dirty="0" err="1">
                <a:solidFill>
                  <a:schemeClr val="tx1"/>
                </a:solidFill>
                <a:ea typeface="Segoe UI" panose="020B0502040204020203" pitchFamily="34" charset="0"/>
              </a:rPr>
              <a:t>Eurogroup</a:t>
            </a:r>
            <a:r>
              <a:rPr lang="fr-FR" dirty="0">
                <a:solidFill>
                  <a:schemeClr val="tx1"/>
                </a:solidFill>
                <a:ea typeface="Segoe UI" panose="020B0502040204020203" pitchFamily="34" charset="0"/>
              </a:rPr>
              <a:t> Consulting : </a:t>
            </a:r>
          </a:p>
          <a:p>
            <a:endParaRPr lang="fr-FR" dirty="0"/>
          </a:p>
        </p:txBody>
      </p:sp>
      <p:sp>
        <p:nvSpPr>
          <p:cNvPr id="4" name="Rectangle 3">
            <a:extLst>
              <a:ext uri="{FF2B5EF4-FFF2-40B4-BE49-F238E27FC236}">
                <a16:creationId xmlns:a16="http://schemas.microsoft.com/office/drawing/2014/main" id="{FF6308E4-E239-4D23-9FB9-3461083BB5D1}"/>
              </a:ext>
            </a:extLst>
          </p:cNvPr>
          <p:cNvSpPr/>
          <p:nvPr/>
        </p:nvSpPr>
        <p:spPr>
          <a:xfrm>
            <a:off x="704850" y="364467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68131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99075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501310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433682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dirty="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83357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dirty="0">
                <a:latin typeface="Segoe UI Light" panose="020B0502040204020203" pitchFamily="34" charset="0"/>
                <a:cs typeface="Segoe UI Light" panose="020B0502040204020203" pitchFamily="34" charset="0"/>
              </a:rPr>
              <a:t>Remarque</a:t>
            </a:r>
            <a:r>
              <a:rPr lang="fr-FR" altLang="fr-FR" sz="1000" i="1" dirty="0">
                <a:latin typeface="Segoe UI Light" panose="020B0502040204020203" pitchFamily="34" charset="0"/>
                <a:cs typeface="Segoe UI Light" panose="020B0502040204020203" pitchFamily="34" charset="0"/>
              </a:rPr>
              <a:t> : certaines demandes très spécifiques comme la communication (élaboration de plaquettes, sites internet...), la recherche de fonds ou subventions, l’expertise juridique, ou la prospection n’entrent pas dans notre domaine de compétences.</a:t>
            </a: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2196163297"/>
              </p:ext>
            </p:extLst>
          </p:nvPr>
        </p:nvGraphicFramePr>
        <p:xfrm>
          <a:off x="182628" y="1150788"/>
          <a:ext cx="9540744" cy="4978404"/>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Contact organisme </a:t>
                      </a:r>
                      <a:r>
                        <a:rPr kumimoji="0" lang="fr-FR" sz="10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 téléphone et mail a minima)</a:t>
                      </a:r>
                      <a:endParaRPr kumimoji="0" lang="fr-FR" sz="110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(Ce contact pourra être sollicité par Eurogroup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1" dirty="0">
                          <a:latin typeface="Segoe UI" panose="020B0502040204020203" pitchFamily="34" charset="0"/>
                          <a:ea typeface="Segoe UI" panose="020B0502040204020203" pitchFamily="34" charset="0"/>
                          <a:cs typeface="Segoe UI" panose="020B0502040204020203" pitchFamily="34" charset="0"/>
                        </a:rPr>
                        <a:t>(ex : Santé / handicap</a:t>
                      </a:r>
                      <a:r>
                        <a:rPr kumimoji="0" lang="fr-FR" sz="1050" b="0" i="1"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Culture, Environnement,</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Insertion / économie,</a:t>
                      </a:r>
                      <a:r>
                        <a:rPr lang="fr-FR" sz="1050" i="1" baseline="0" dirty="0">
                          <a:latin typeface="Segoe UI" panose="020B0502040204020203" pitchFamily="34" charset="0"/>
                          <a:ea typeface="Segoe UI" panose="020B0502040204020203" pitchFamily="34" charset="0"/>
                          <a:cs typeface="Segoe UI" panose="020B0502040204020203" pitchFamily="34" charset="0"/>
                        </a:rPr>
                        <a:t> </a:t>
                      </a:r>
                      <a:r>
                        <a:rPr lang="fr-FR" sz="1050" i="1" dirty="0">
                          <a:latin typeface="Segoe UI" panose="020B0502040204020203" pitchFamily="34" charset="0"/>
                          <a:ea typeface="Segoe UI" panose="020B0502040204020203" pitchFamily="34" charset="0"/>
                          <a:cs typeface="Segoe UI" panose="020B0502040204020203" pitchFamily="34" charset="0"/>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d’adhérents au 31/12/2019</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Nombre de bénévoles au 31/12/2019</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salariés au 31/12/2019</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Budget 2019/2020</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(N</a:t>
                      </a:r>
                      <a:r>
                        <a:rPr kumimoji="0" lang="fr-FR" sz="1050" b="0" i="1"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’oubliez pas de joindre les états financiers suivants avec le dossier de candidature</a:t>
                      </a: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 bilan et compte de résultat de l’année précédente, budget prévisionnel de l’année en cours)</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kumimoji="0" lang="fr-FR" sz="10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L’organisme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Etre apolitique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et</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Disposer de ressources insuffisantes pour accéder à des</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prestations de</a:t>
                      </a: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dirty="0">
                          <a:solidFill>
                            <a:srgbClr val="000000"/>
                          </a:solidFill>
                          <a:latin typeface="Segoe UI" panose="020B0502040204020203" pitchFamily="34" charset="0"/>
                          <a:ea typeface="Segoe UI" panose="020B0502040204020203" pitchFamily="34" charset="0"/>
                          <a:cs typeface="Segoe UI" panose="020B0502040204020203" pitchFamily="34" charset="0"/>
                        </a:rPr>
                        <a:t>Déclarer sa participation à d’autres programmes de mécénat de</a:t>
                      </a: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compétences et autres soutiens financiers par des entreprises (préciser le partenaire, la date et l’objet du projet)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Mécénat de compétences :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dirty="0">
                          <a:solidFill>
                            <a:srgbClr val="000000"/>
                          </a:solidFill>
                          <a:latin typeface="Segoe UI" panose="020B0502040204020203" pitchFamily="34" charset="0"/>
                          <a:ea typeface="Segoe UI" panose="020B0502040204020203" pitchFamily="34" charset="0"/>
                          <a:cs typeface="Segoe UI" panose="020B0502040204020203" pitchFamily="34" charset="0"/>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dirty="0">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1/3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03 avril 2020 à 18h00</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264696327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AAA922BA-1207-4A71-9F9E-944F133D1C04}"/>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1/3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03 avril 2020 à 18h00</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dirty="0">
                <a:solidFill>
                  <a:schemeClr val="accent2"/>
                </a:solidFill>
              </a:rPr>
              <a:t>Nom de l’organisme </a:t>
            </a:r>
            <a:r>
              <a:rPr lang="fr-FR" dirty="0"/>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2688977201"/>
              </p:ext>
            </p:extLst>
          </p:nvPr>
        </p:nvGraphicFramePr>
        <p:xfrm>
          <a:off x="182629" y="952500"/>
          <a:ext cx="9540743" cy="5051280"/>
        </p:xfrm>
        <a:graphic>
          <a:graphicData uri="http://schemas.openxmlformats.org/drawingml/2006/table">
            <a:tbl>
              <a:tblPr/>
              <a:tblGrid>
                <a:gridCol w="1980000">
                  <a:extLst>
                    <a:ext uri="{9D8B030D-6E8A-4147-A177-3AD203B41FA5}">
                      <a16:colId xmlns:a16="http://schemas.microsoft.com/office/drawing/2014/main" val="20000"/>
                    </a:ext>
                  </a:extLst>
                </a:gridCol>
                <a:gridCol w="4680460">
                  <a:extLst>
                    <a:ext uri="{9D8B030D-6E8A-4147-A177-3AD203B41FA5}">
                      <a16:colId xmlns:a16="http://schemas.microsoft.com/office/drawing/2014/main" val="20001"/>
                    </a:ext>
                  </a:extLst>
                </a:gridCol>
                <a:gridCol w="2880283">
                  <a:extLst>
                    <a:ext uri="{9D8B030D-6E8A-4147-A177-3AD203B41FA5}">
                      <a16:colId xmlns:a16="http://schemas.microsoft.com/office/drawing/2014/main" val="20002"/>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rgbClr val="00B050"/>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10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r>
                        <a:rPr kumimoji="0" lang="fr-FR" sz="1050" b="0" i="1"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dirty="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1AC45917-8CF6-4A02-BAD5-2F6369E6E74F}"/>
              </a:ext>
            </a:extLst>
          </p:cNvPr>
          <p:cNvSpPr/>
          <p:nvPr/>
        </p:nvSpPr>
        <p:spPr>
          <a:xfrm>
            <a:off x="6753200" y="0"/>
            <a:ext cx="3152800" cy="7745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solidFill>
                  <a:schemeClr val="accent5">
                    <a:lumMod val="50000"/>
                  </a:schemeClr>
                </a:solidFill>
                <a:latin typeface="Segoe UI Light" panose="020B0502040204020203" pitchFamily="34" charset="0"/>
                <a:cs typeface="Segoe UI Light" panose="020B0502040204020203" pitchFamily="34" charset="0"/>
              </a:rPr>
              <a:t>Dossier de candidature 1/3 (ne pas dépasser les 3 pages)</a:t>
            </a:r>
          </a:p>
          <a:p>
            <a:pPr algn="ctr"/>
            <a:r>
              <a:rPr lang="fr-FR" sz="900" b="1" dirty="0">
                <a:solidFill>
                  <a:srgbClr val="C00000"/>
                </a:solidFill>
                <a:latin typeface="Segoe UI Light" panose="020B0502040204020203" pitchFamily="34" charset="0"/>
                <a:cs typeface="Segoe UI Light" panose="020B0502040204020203" pitchFamily="34" charset="0"/>
              </a:rPr>
              <a:t>A retourner avec les états financiers à : </a:t>
            </a:r>
          </a:p>
          <a:p>
            <a:pPr algn="ctr"/>
            <a:r>
              <a:rPr lang="fr-FR" sz="900" b="1" dirty="0">
                <a:solidFill>
                  <a:srgbClr val="C00000"/>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fondation.eqiupe@eurogroupconsulting.com</a:t>
            </a:r>
            <a:endParaRPr lang="fr-FR" sz="900" b="1" dirty="0">
              <a:solidFill>
                <a:srgbClr val="C00000"/>
              </a:solidFill>
              <a:latin typeface="Segoe UI Light" panose="020B0502040204020203" pitchFamily="34" charset="0"/>
              <a:cs typeface="Segoe UI Light" panose="020B0502040204020203" pitchFamily="34" charset="0"/>
            </a:endParaRPr>
          </a:p>
          <a:p>
            <a:pPr algn="ctr"/>
            <a:r>
              <a:rPr lang="fr-FR" sz="900" b="1" dirty="0">
                <a:solidFill>
                  <a:srgbClr val="C00000"/>
                </a:solidFill>
                <a:latin typeface="Segoe UI Light" panose="020B0502040204020203" pitchFamily="34" charset="0"/>
                <a:cs typeface="Segoe UI Light" panose="020B0502040204020203" pitchFamily="34" charset="0"/>
              </a:rPr>
              <a:t>avant le 03 avril 2020 à 18h00</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175682</TotalTime>
  <Words>1463</Words>
  <Application>Microsoft Office PowerPoint</Application>
  <PresentationFormat>Format A4 (210 x 297 mm)</PresentationFormat>
  <Paragraphs>175</Paragraphs>
  <Slides>10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Lucida Grande</vt:lpstr>
      <vt:lpstr>Open Sans Light</vt:lpstr>
      <vt:lpstr>Segoe UI</vt:lpstr>
      <vt:lpstr>Segoe UI Light</vt:lpstr>
      <vt:lpstr>Wingdings</vt:lpstr>
      <vt:lpstr>1_Office Theme</vt:lpstr>
      <vt:lpstr>Présentation PowerPoint</vt:lpstr>
      <vt:lpstr>Eurogroup Consulting réaffirme son engagement sociétal à travers la Fondation Eurogroup</vt:lpstr>
      <vt:lpstr>Des missions d’accompagnement de structures d’intérêt génréral</vt:lpstr>
      <vt:lpstr>Exemples de missions réalisées par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DEVEAUD Raphaëlle</cp:lastModifiedBy>
  <cp:revision>1742</cp:revision>
  <cp:lastPrinted>2019-10-21T17:46:04Z</cp:lastPrinted>
  <dcterms:created xsi:type="dcterms:W3CDTF">2014-10-08T23:03:32Z</dcterms:created>
  <dcterms:modified xsi:type="dcterms:W3CDTF">2020-03-03T16:04:42Z</dcterms:modified>
</cp:coreProperties>
</file>